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5"/>
    <p:sldMasterId id="2147483658" r:id="rId6"/>
  </p:sldMasterIdLst>
  <p:notesMasterIdLst>
    <p:notesMasterId r:id="rId27"/>
  </p:notesMasterIdLst>
  <p:handoutMasterIdLst>
    <p:handoutMasterId r:id="rId28"/>
  </p:handoutMasterIdLst>
  <p:sldIdLst>
    <p:sldId id="281" r:id="rId7"/>
    <p:sldId id="283" r:id="rId8"/>
    <p:sldId id="284" r:id="rId9"/>
    <p:sldId id="285" r:id="rId10"/>
    <p:sldId id="286" r:id="rId11"/>
    <p:sldId id="289" r:id="rId12"/>
    <p:sldId id="290" r:id="rId13"/>
    <p:sldId id="288" r:id="rId14"/>
    <p:sldId id="294" r:id="rId15"/>
    <p:sldId id="300" r:id="rId16"/>
    <p:sldId id="295" r:id="rId17"/>
    <p:sldId id="304" r:id="rId18"/>
    <p:sldId id="296" r:id="rId19"/>
    <p:sldId id="302" r:id="rId20"/>
    <p:sldId id="298" r:id="rId21"/>
    <p:sldId id="291" r:id="rId22"/>
    <p:sldId id="303" r:id="rId23"/>
    <p:sldId id="293" r:id="rId24"/>
    <p:sldId id="301" r:id="rId25"/>
    <p:sldId id="299" r:id="rId26"/>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D0E6"/>
    <a:srgbClr val="425D98"/>
    <a:srgbClr val="006EA5"/>
    <a:srgbClr val="21EAFF"/>
    <a:srgbClr val="FF9B09"/>
    <a:srgbClr val="8BA0B6"/>
    <a:srgbClr val="849AB2"/>
    <a:srgbClr val="869CB3"/>
    <a:srgbClr val="C2C2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99" autoAdjust="0"/>
    <p:restoredTop sz="94343" autoAdjust="0"/>
  </p:normalViewPr>
  <p:slideViewPr>
    <p:cSldViewPr>
      <p:cViewPr varScale="1">
        <p:scale>
          <a:sx n="70" d="100"/>
          <a:sy n="70" d="100"/>
        </p:scale>
        <p:origin x="324" y="6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3036"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A4AE91-24DF-4489-986F-4759F71F8053}" type="doc">
      <dgm:prSet loTypeId="urn:microsoft.com/office/officeart/2005/8/layout/hProcess3" loCatId="process" qsTypeId="urn:microsoft.com/office/officeart/2005/8/quickstyle/3d3" qsCatId="3D" csTypeId="urn:microsoft.com/office/officeart/2005/8/colors/accent5_5" csCatId="accent5" phldr="1"/>
      <dgm:spPr/>
    </dgm:pt>
    <dgm:pt modelId="{2B9D7A6B-40FE-4DD3-9FDE-569B034F8A3D}">
      <dgm:prSet phldrT="[Texte]" custT="1"/>
      <dgm:spPr/>
      <dgm:t>
        <a:bodyPr/>
        <a:lstStyle/>
        <a:p>
          <a:r>
            <a:rPr lang="fr-FR" sz="1200" b="1" dirty="0" smtClean="0">
              <a:latin typeface="Comic Sans MS" panose="030F0702030302020204" pitchFamily="66" charset="0"/>
            </a:rPr>
            <a:t>Priorité</a:t>
          </a:r>
          <a:r>
            <a:rPr lang="fr-FR" sz="1400" b="1" dirty="0" smtClean="0">
              <a:latin typeface="Comic Sans MS" panose="030F0702030302020204" pitchFamily="66" charset="0"/>
            </a:rPr>
            <a:t> </a:t>
          </a:r>
          <a:endParaRPr lang="fr-FR" sz="1400" b="1" dirty="0">
            <a:latin typeface="Comic Sans MS" panose="030F0702030302020204" pitchFamily="66" charset="0"/>
          </a:endParaRPr>
        </a:p>
      </dgm:t>
    </dgm:pt>
    <dgm:pt modelId="{58F6F958-6147-4933-A016-2C554EDDD1D1}" type="parTrans" cxnId="{9E1D50A1-AC4C-4ACF-B6B9-8F2777E666F5}">
      <dgm:prSet/>
      <dgm:spPr/>
      <dgm:t>
        <a:bodyPr/>
        <a:lstStyle/>
        <a:p>
          <a:endParaRPr lang="fr-FR"/>
        </a:p>
      </dgm:t>
    </dgm:pt>
    <dgm:pt modelId="{1BD5CF94-BB0D-45A2-9333-5E0AA2FD7685}" type="sibTrans" cxnId="{9E1D50A1-AC4C-4ACF-B6B9-8F2777E666F5}">
      <dgm:prSet/>
      <dgm:spPr/>
      <dgm:t>
        <a:bodyPr/>
        <a:lstStyle/>
        <a:p>
          <a:endParaRPr lang="fr-FR"/>
        </a:p>
      </dgm:t>
    </dgm:pt>
    <dgm:pt modelId="{BD7DEDB0-D940-4C8E-9E2F-44DBBD9B3E32}">
      <dgm:prSet phldrT="[Texte]" custT="1"/>
      <dgm:spPr/>
      <dgm:t>
        <a:bodyPr/>
        <a:lstStyle/>
        <a:p>
          <a:r>
            <a:rPr lang="fr-FR" sz="1200" b="1" dirty="0" smtClean="0">
              <a:latin typeface="Comic Sans MS" panose="030F0702030302020204" pitchFamily="66" charset="0"/>
            </a:rPr>
            <a:t>Gouvernementale</a:t>
          </a:r>
          <a:endParaRPr lang="fr-FR" sz="1200" b="1" dirty="0">
            <a:latin typeface="Comic Sans MS" panose="030F0702030302020204" pitchFamily="66" charset="0"/>
          </a:endParaRPr>
        </a:p>
      </dgm:t>
    </dgm:pt>
    <dgm:pt modelId="{80638282-5C54-4819-B3D6-D72E1320E839}" type="parTrans" cxnId="{D1908820-14EA-4793-8BE6-67C49347B268}">
      <dgm:prSet/>
      <dgm:spPr/>
      <dgm:t>
        <a:bodyPr/>
        <a:lstStyle/>
        <a:p>
          <a:endParaRPr lang="fr-FR"/>
        </a:p>
      </dgm:t>
    </dgm:pt>
    <dgm:pt modelId="{DA5EA040-2DF9-4B66-9C23-54312E6929EC}" type="sibTrans" cxnId="{D1908820-14EA-4793-8BE6-67C49347B268}">
      <dgm:prSet/>
      <dgm:spPr/>
      <dgm:t>
        <a:bodyPr/>
        <a:lstStyle/>
        <a:p>
          <a:endParaRPr lang="fr-FR"/>
        </a:p>
      </dgm:t>
    </dgm:pt>
    <dgm:pt modelId="{14106BB1-7101-4F98-8E49-C95D6B5969DE}" type="pres">
      <dgm:prSet presAssocID="{D0A4AE91-24DF-4489-986F-4759F71F8053}" presName="Name0" presStyleCnt="0">
        <dgm:presLayoutVars>
          <dgm:dir/>
          <dgm:animLvl val="lvl"/>
          <dgm:resizeHandles val="exact"/>
        </dgm:presLayoutVars>
      </dgm:prSet>
      <dgm:spPr/>
    </dgm:pt>
    <dgm:pt modelId="{F2476910-3FE1-4818-8831-0D94A228B923}" type="pres">
      <dgm:prSet presAssocID="{D0A4AE91-24DF-4489-986F-4759F71F8053}" presName="dummy" presStyleCnt="0"/>
      <dgm:spPr/>
    </dgm:pt>
    <dgm:pt modelId="{93AC3627-11CC-4E67-B6E3-5566782BC09E}" type="pres">
      <dgm:prSet presAssocID="{D0A4AE91-24DF-4489-986F-4759F71F8053}" presName="linH" presStyleCnt="0"/>
      <dgm:spPr/>
    </dgm:pt>
    <dgm:pt modelId="{8B2EBE9C-7C6B-4AAF-9C16-8E105703BE16}" type="pres">
      <dgm:prSet presAssocID="{D0A4AE91-24DF-4489-986F-4759F71F8053}" presName="padding1" presStyleCnt="0"/>
      <dgm:spPr/>
    </dgm:pt>
    <dgm:pt modelId="{64C57F19-0767-4855-9FCE-5950E3A182ED}" type="pres">
      <dgm:prSet presAssocID="{2B9D7A6B-40FE-4DD3-9FDE-569B034F8A3D}" presName="linV" presStyleCnt="0"/>
      <dgm:spPr/>
    </dgm:pt>
    <dgm:pt modelId="{126A00C8-6BEB-4344-AF75-34E963279B85}" type="pres">
      <dgm:prSet presAssocID="{2B9D7A6B-40FE-4DD3-9FDE-569B034F8A3D}" presName="spVertical1" presStyleCnt="0"/>
      <dgm:spPr/>
    </dgm:pt>
    <dgm:pt modelId="{185B234C-15AC-413E-91CF-19F68597DAF9}" type="pres">
      <dgm:prSet presAssocID="{2B9D7A6B-40FE-4DD3-9FDE-569B034F8A3D}" presName="parTx" presStyleLbl="revTx" presStyleIdx="0" presStyleCnt="2" custLinFactNeighborX="-27449" custLinFactNeighborY="5961">
        <dgm:presLayoutVars>
          <dgm:chMax val="0"/>
          <dgm:chPref val="0"/>
          <dgm:bulletEnabled val="1"/>
        </dgm:presLayoutVars>
      </dgm:prSet>
      <dgm:spPr/>
      <dgm:t>
        <a:bodyPr/>
        <a:lstStyle/>
        <a:p>
          <a:endParaRPr lang="fr-FR"/>
        </a:p>
      </dgm:t>
    </dgm:pt>
    <dgm:pt modelId="{EEE51800-4759-47E7-B741-BCE2377D7F32}" type="pres">
      <dgm:prSet presAssocID="{2B9D7A6B-40FE-4DD3-9FDE-569B034F8A3D}" presName="spVertical2" presStyleCnt="0"/>
      <dgm:spPr/>
    </dgm:pt>
    <dgm:pt modelId="{E2AC4753-46CE-4B0D-BB5A-20061D7FDDE7}" type="pres">
      <dgm:prSet presAssocID="{2B9D7A6B-40FE-4DD3-9FDE-569B034F8A3D}" presName="spVertical3" presStyleCnt="0"/>
      <dgm:spPr/>
    </dgm:pt>
    <dgm:pt modelId="{1F666310-3A60-46A6-9D10-B22DC3A1C049}" type="pres">
      <dgm:prSet presAssocID="{1BD5CF94-BB0D-45A2-9333-5E0AA2FD7685}" presName="space" presStyleCnt="0"/>
      <dgm:spPr/>
    </dgm:pt>
    <dgm:pt modelId="{9856E3B9-EE6A-4BDC-B828-2D978FD42AC4}" type="pres">
      <dgm:prSet presAssocID="{BD7DEDB0-D940-4C8E-9E2F-44DBBD9B3E32}" presName="linV" presStyleCnt="0"/>
      <dgm:spPr/>
    </dgm:pt>
    <dgm:pt modelId="{0E482ED2-2F2B-47F6-B5A4-27E375A83FE9}" type="pres">
      <dgm:prSet presAssocID="{BD7DEDB0-D940-4C8E-9E2F-44DBBD9B3E32}" presName="spVertical1" presStyleCnt="0"/>
      <dgm:spPr/>
    </dgm:pt>
    <dgm:pt modelId="{5FAAFF49-1DC7-4FB0-8687-71BE3153A5ED}" type="pres">
      <dgm:prSet presAssocID="{BD7DEDB0-D940-4C8E-9E2F-44DBBD9B3E32}" presName="parTx" presStyleLbl="revTx" presStyleIdx="1" presStyleCnt="2" custScaleX="211585" custScaleY="35558" custLinFactNeighborX="1494" custLinFactNeighborY="74003">
        <dgm:presLayoutVars>
          <dgm:chMax val="0"/>
          <dgm:chPref val="0"/>
          <dgm:bulletEnabled val="1"/>
        </dgm:presLayoutVars>
      </dgm:prSet>
      <dgm:spPr/>
      <dgm:t>
        <a:bodyPr/>
        <a:lstStyle/>
        <a:p>
          <a:endParaRPr lang="fr-FR"/>
        </a:p>
      </dgm:t>
    </dgm:pt>
    <dgm:pt modelId="{021B86A0-CCDD-4850-9453-B6AB565BAD00}" type="pres">
      <dgm:prSet presAssocID="{BD7DEDB0-D940-4C8E-9E2F-44DBBD9B3E32}" presName="spVertical2" presStyleCnt="0"/>
      <dgm:spPr/>
    </dgm:pt>
    <dgm:pt modelId="{2AEFC4F3-047E-409E-9683-0D929E39F8BE}" type="pres">
      <dgm:prSet presAssocID="{BD7DEDB0-D940-4C8E-9E2F-44DBBD9B3E32}" presName="spVertical3" presStyleCnt="0"/>
      <dgm:spPr/>
    </dgm:pt>
    <dgm:pt modelId="{694950D2-07F7-4203-8DFD-050E541C2B73}" type="pres">
      <dgm:prSet presAssocID="{D0A4AE91-24DF-4489-986F-4759F71F8053}" presName="padding2" presStyleCnt="0"/>
      <dgm:spPr/>
    </dgm:pt>
    <dgm:pt modelId="{54AF04F9-097F-4604-90BB-D9552F9868C9}" type="pres">
      <dgm:prSet presAssocID="{D0A4AE91-24DF-4489-986F-4759F71F8053}" presName="negArrow" presStyleCnt="0"/>
      <dgm:spPr/>
    </dgm:pt>
    <dgm:pt modelId="{F19FF3E3-A50D-40EA-BA52-C5637BCF3B2E}" type="pres">
      <dgm:prSet presAssocID="{D0A4AE91-24DF-4489-986F-4759F71F8053}" presName="backgroundArrow" presStyleLbl="node1" presStyleIdx="0" presStyleCnt="1" custLinFactNeighborX="-1106" custLinFactNeighborY="16067"/>
      <dgm:spPr/>
    </dgm:pt>
  </dgm:ptLst>
  <dgm:cxnLst>
    <dgm:cxn modelId="{9B5EF5F1-F82D-4681-B481-92F2C6E2ABBB}" type="presOf" srcId="{BD7DEDB0-D940-4C8E-9E2F-44DBBD9B3E32}" destId="{5FAAFF49-1DC7-4FB0-8687-71BE3153A5ED}" srcOrd="0" destOrd="0" presId="urn:microsoft.com/office/officeart/2005/8/layout/hProcess3"/>
    <dgm:cxn modelId="{9E1D50A1-AC4C-4ACF-B6B9-8F2777E666F5}" srcId="{D0A4AE91-24DF-4489-986F-4759F71F8053}" destId="{2B9D7A6B-40FE-4DD3-9FDE-569B034F8A3D}" srcOrd="0" destOrd="0" parTransId="{58F6F958-6147-4933-A016-2C554EDDD1D1}" sibTransId="{1BD5CF94-BB0D-45A2-9333-5E0AA2FD7685}"/>
    <dgm:cxn modelId="{EF248DB1-4C4C-4933-B5E4-B2D2A83DD5B8}" type="presOf" srcId="{D0A4AE91-24DF-4489-986F-4759F71F8053}" destId="{14106BB1-7101-4F98-8E49-C95D6B5969DE}" srcOrd="0" destOrd="0" presId="urn:microsoft.com/office/officeart/2005/8/layout/hProcess3"/>
    <dgm:cxn modelId="{F0436625-1508-4ED7-8772-196A8B7551AD}" type="presOf" srcId="{2B9D7A6B-40FE-4DD3-9FDE-569B034F8A3D}" destId="{185B234C-15AC-413E-91CF-19F68597DAF9}" srcOrd="0" destOrd="0" presId="urn:microsoft.com/office/officeart/2005/8/layout/hProcess3"/>
    <dgm:cxn modelId="{D1908820-14EA-4793-8BE6-67C49347B268}" srcId="{D0A4AE91-24DF-4489-986F-4759F71F8053}" destId="{BD7DEDB0-D940-4C8E-9E2F-44DBBD9B3E32}" srcOrd="1" destOrd="0" parTransId="{80638282-5C54-4819-B3D6-D72E1320E839}" sibTransId="{DA5EA040-2DF9-4B66-9C23-54312E6929EC}"/>
    <dgm:cxn modelId="{6255BD52-DC5B-41B7-87C7-58B6A88B47DE}" type="presParOf" srcId="{14106BB1-7101-4F98-8E49-C95D6B5969DE}" destId="{F2476910-3FE1-4818-8831-0D94A228B923}" srcOrd="0" destOrd="0" presId="urn:microsoft.com/office/officeart/2005/8/layout/hProcess3"/>
    <dgm:cxn modelId="{08A342A2-2E9E-4865-9C43-67AF6C726FEC}" type="presParOf" srcId="{14106BB1-7101-4F98-8E49-C95D6B5969DE}" destId="{93AC3627-11CC-4E67-B6E3-5566782BC09E}" srcOrd="1" destOrd="0" presId="urn:microsoft.com/office/officeart/2005/8/layout/hProcess3"/>
    <dgm:cxn modelId="{C22D67F3-D10F-4A53-8FA3-51CF88FE0F97}" type="presParOf" srcId="{93AC3627-11CC-4E67-B6E3-5566782BC09E}" destId="{8B2EBE9C-7C6B-4AAF-9C16-8E105703BE16}" srcOrd="0" destOrd="0" presId="urn:microsoft.com/office/officeart/2005/8/layout/hProcess3"/>
    <dgm:cxn modelId="{80484CFB-4DA3-440D-A791-066A68849AE9}" type="presParOf" srcId="{93AC3627-11CC-4E67-B6E3-5566782BC09E}" destId="{64C57F19-0767-4855-9FCE-5950E3A182ED}" srcOrd="1" destOrd="0" presId="urn:microsoft.com/office/officeart/2005/8/layout/hProcess3"/>
    <dgm:cxn modelId="{84A3430A-AB2D-48F4-AD5A-C9A5CDC8F3DE}" type="presParOf" srcId="{64C57F19-0767-4855-9FCE-5950E3A182ED}" destId="{126A00C8-6BEB-4344-AF75-34E963279B85}" srcOrd="0" destOrd="0" presId="urn:microsoft.com/office/officeart/2005/8/layout/hProcess3"/>
    <dgm:cxn modelId="{5F56D89D-8354-478E-9E3E-77671DC96A4C}" type="presParOf" srcId="{64C57F19-0767-4855-9FCE-5950E3A182ED}" destId="{185B234C-15AC-413E-91CF-19F68597DAF9}" srcOrd="1" destOrd="0" presId="urn:microsoft.com/office/officeart/2005/8/layout/hProcess3"/>
    <dgm:cxn modelId="{D8F6B076-C26D-4973-AB58-97B5CEE3976E}" type="presParOf" srcId="{64C57F19-0767-4855-9FCE-5950E3A182ED}" destId="{EEE51800-4759-47E7-B741-BCE2377D7F32}" srcOrd="2" destOrd="0" presId="urn:microsoft.com/office/officeart/2005/8/layout/hProcess3"/>
    <dgm:cxn modelId="{955D10D6-7A1F-4693-8AC5-7B42C052C842}" type="presParOf" srcId="{64C57F19-0767-4855-9FCE-5950E3A182ED}" destId="{E2AC4753-46CE-4B0D-BB5A-20061D7FDDE7}" srcOrd="3" destOrd="0" presId="urn:microsoft.com/office/officeart/2005/8/layout/hProcess3"/>
    <dgm:cxn modelId="{F89DEED6-6577-416E-A2F4-AB2DE4A04A00}" type="presParOf" srcId="{93AC3627-11CC-4E67-B6E3-5566782BC09E}" destId="{1F666310-3A60-46A6-9D10-B22DC3A1C049}" srcOrd="2" destOrd="0" presId="urn:microsoft.com/office/officeart/2005/8/layout/hProcess3"/>
    <dgm:cxn modelId="{1B0E1BF6-7B76-4C78-AB92-D48E86CF146A}" type="presParOf" srcId="{93AC3627-11CC-4E67-B6E3-5566782BC09E}" destId="{9856E3B9-EE6A-4BDC-B828-2D978FD42AC4}" srcOrd="3" destOrd="0" presId="urn:microsoft.com/office/officeart/2005/8/layout/hProcess3"/>
    <dgm:cxn modelId="{FA206FB3-050E-4C10-9188-0BFCB8C0C705}" type="presParOf" srcId="{9856E3B9-EE6A-4BDC-B828-2D978FD42AC4}" destId="{0E482ED2-2F2B-47F6-B5A4-27E375A83FE9}" srcOrd="0" destOrd="0" presId="urn:microsoft.com/office/officeart/2005/8/layout/hProcess3"/>
    <dgm:cxn modelId="{D100A711-9C42-421E-8EE9-25CB04A97A0B}" type="presParOf" srcId="{9856E3B9-EE6A-4BDC-B828-2D978FD42AC4}" destId="{5FAAFF49-1DC7-4FB0-8687-71BE3153A5ED}" srcOrd="1" destOrd="0" presId="urn:microsoft.com/office/officeart/2005/8/layout/hProcess3"/>
    <dgm:cxn modelId="{BEC65B53-85FF-4014-8141-C9DA6C2FC1C9}" type="presParOf" srcId="{9856E3B9-EE6A-4BDC-B828-2D978FD42AC4}" destId="{021B86A0-CCDD-4850-9453-B6AB565BAD00}" srcOrd="2" destOrd="0" presId="urn:microsoft.com/office/officeart/2005/8/layout/hProcess3"/>
    <dgm:cxn modelId="{70BE2B28-6949-40F8-BCCA-8780A0F04637}" type="presParOf" srcId="{9856E3B9-EE6A-4BDC-B828-2D978FD42AC4}" destId="{2AEFC4F3-047E-409E-9683-0D929E39F8BE}" srcOrd="3" destOrd="0" presId="urn:microsoft.com/office/officeart/2005/8/layout/hProcess3"/>
    <dgm:cxn modelId="{C85B42A9-F08D-4BA7-B1D6-F6DB9CCD7160}" type="presParOf" srcId="{93AC3627-11CC-4E67-B6E3-5566782BC09E}" destId="{694950D2-07F7-4203-8DFD-050E541C2B73}" srcOrd="4" destOrd="0" presId="urn:microsoft.com/office/officeart/2005/8/layout/hProcess3"/>
    <dgm:cxn modelId="{BE8A032C-A202-41B4-82D4-27E94C1A6224}" type="presParOf" srcId="{93AC3627-11CC-4E67-B6E3-5566782BC09E}" destId="{54AF04F9-097F-4604-90BB-D9552F9868C9}" srcOrd="5" destOrd="0" presId="urn:microsoft.com/office/officeart/2005/8/layout/hProcess3"/>
    <dgm:cxn modelId="{974F75C5-D2C3-43F2-B347-927F429B2674}" type="presParOf" srcId="{93AC3627-11CC-4E67-B6E3-5566782BC09E}" destId="{F19FF3E3-A50D-40EA-BA52-C5637BCF3B2E}" srcOrd="6"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A4AE91-24DF-4489-986F-4759F71F8053}" type="doc">
      <dgm:prSet loTypeId="urn:microsoft.com/office/officeart/2005/8/layout/hProcess3" loCatId="process" qsTypeId="urn:microsoft.com/office/officeart/2005/8/quickstyle/3d3" qsCatId="3D" csTypeId="urn:microsoft.com/office/officeart/2005/8/colors/accent5_5" csCatId="accent5" phldr="1"/>
      <dgm:spPr/>
    </dgm:pt>
    <dgm:pt modelId="{2B9D7A6B-40FE-4DD3-9FDE-569B034F8A3D}">
      <dgm:prSet phldrT="[Texte]" custT="1"/>
      <dgm:spPr/>
      <dgm:t>
        <a:bodyPr/>
        <a:lstStyle/>
        <a:p>
          <a:r>
            <a:rPr lang="fr-FR" sz="1200" b="1" dirty="0" smtClean="0">
              <a:latin typeface="Comic Sans MS" panose="030F0702030302020204" pitchFamily="66" charset="0"/>
            </a:rPr>
            <a:t>Priorité</a:t>
          </a:r>
          <a:r>
            <a:rPr lang="fr-FR" sz="1400" b="1" dirty="0" smtClean="0">
              <a:latin typeface="Comic Sans MS" panose="030F0702030302020204" pitchFamily="66" charset="0"/>
            </a:rPr>
            <a:t> </a:t>
          </a:r>
          <a:endParaRPr lang="fr-FR" sz="1400" b="1" dirty="0">
            <a:latin typeface="Comic Sans MS" panose="030F0702030302020204" pitchFamily="66" charset="0"/>
          </a:endParaRPr>
        </a:p>
      </dgm:t>
    </dgm:pt>
    <dgm:pt modelId="{58F6F958-6147-4933-A016-2C554EDDD1D1}" type="parTrans" cxnId="{9E1D50A1-AC4C-4ACF-B6B9-8F2777E666F5}">
      <dgm:prSet/>
      <dgm:spPr/>
      <dgm:t>
        <a:bodyPr/>
        <a:lstStyle/>
        <a:p>
          <a:endParaRPr lang="fr-FR"/>
        </a:p>
      </dgm:t>
    </dgm:pt>
    <dgm:pt modelId="{1BD5CF94-BB0D-45A2-9333-5E0AA2FD7685}" type="sibTrans" cxnId="{9E1D50A1-AC4C-4ACF-B6B9-8F2777E666F5}">
      <dgm:prSet/>
      <dgm:spPr/>
      <dgm:t>
        <a:bodyPr/>
        <a:lstStyle/>
        <a:p>
          <a:endParaRPr lang="fr-FR"/>
        </a:p>
      </dgm:t>
    </dgm:pt>
    <dgm:pt modelId="{BD7DEDB0-D940-4C8E-9E2F-44DBBD9B3E32}">
      <dgm:prSet phldrT="[Texte]" custT="1"/>
      <dgm:spPr/>
      <dgm:t>
        <a:bodyPr/>
        <a:lstStyle/>
        <a:p>
          <a:r>
            <a:rPr lang="fr-FR" sz="1200" b="1" dirty="0" smtClean="0">
              <a:latin typeface="Comic Sans MS" panose="030F0702030302020204" pitchFamily="66" charset="0"/>
            </a:rPr>
            <a:t>Donnée à la pratique avancée infirmière</a:t>
          </a:r>
          <a:endParaRPr lang="fr-FR" sz="1200" b="1" dirty="0">
            <a:latin typeface="Comic Sans MS" panose="030F0702030302020204" pitchFamily="66" charset="0"/>
          </a:endParaRPr>
        </a:p>
      </dgm:t>
    </dgm:pt>
    <dgm:pt modelId="{80638282-5C54-4819-B3D6-D72E1320E839}" type="parTrans" cxnId="{D1908820-14EA-4793-8BE6-67C49347B268}">
      <dgm:prSet/>
      <dgm:spPr/>
      <dgm:t>
        <a:bodyPr/>
        <a:lstStyle/>
        <a:p>
          <a:endParaRPr lang="fr-FR"/>
        </a:p>
      </dgm:t>
    </dgm:pt>
    <dgm:pt modelId="{DA5EA040-2DF9-4B66-9C23-54312E6929EC}" type="sibTrans" cxnId="{D1908820-14EA-4793-8BE6-67C49347B268}">
      <dgm:prSet/>
      <dgm:spPr/>
      <dgm:t>
        <a:bodyPr/>
        <a:lstStyle/>
        <a:p>
          <a:endParaRPr lang="fr-FR"/>
        </a:p>
      </dgm:t>
    </dgm:pt>
    <dgm:pt modelId="{14106BB1-7101-4F98-8E49-C95D6B5969DE}" type="pres">
      <dgm:prSet presAssocID="{D0A4AE91-24DF-4489-986F-4759F71F8053}" presName="Name0" presStyleCnt="0">
        <dgm:presLayoutVars>
          <dgm:dir/>
          <dgm:animLvl val="lvl"/>
          <dgm:resizeHandles val="exact"/>
        </dgm:presLayoutVars>
      </dgm:prSet>
      <dgm:spPr/>
    </dgm:pt>
    <dgm:pt modelId="{F2476910-3FE1-4818-8831-0D94A228B923}" type="pres">
      <dgm:prSet presAssocID="{D0A4AE91-24DF-4489-986F-4759F71F8053}" presName="dummy" presStyleCnt="0"/>
      <dgm:spPr/>
    </dgm:pt>
    <dgm:pt modelId="{93AC3627-11CC-4E67-B6E3-5566782BC09E}" type="pres">
      <dgm:prSet presAssocID="{D0A4AE91-24DF-4489-986F-4759F71F8053}" presName="linH" presStyleCnt="0"/>
      <dgm:spPr/>
    </dgm:pt>
    <dgm:pt modelId="{8B2EBE9C-7C6B-4AAF-9C16-8E105703BE16}" type="pres">
      <dgm:prSet presAssocID="{D0A4AE91-24DF-4489-986F-4759F71F8053}" presName="padding1" presStyleCnt="0"/>
      <dgm:spPr/>
    </dgm:pt>
    <dgm:pt modelId="{64C57F19-0767-4855-9FCE-5950E3A182ED}" type="pres">
      <dgm:prSet presAssocID="{2B9D7A6B-40FE-4DD3-9FDE-569B034F8A3D}" presName="linV" presStyleCnt="0"/>
      <dgm:spPr/>
    </dgm:pt>
    <dgm:pt modelId="{126A00C8-6BEB-4344-AF75-34E963279B85}" type="pres">
      <dgm:prSet presAssocID="{2B9D7A6B-40FE-4DD3-9FDE-569B034F8A3D}" presName="spVertical1" presStyleCnt="0"/>
      <dgm:spPr/>
    </dgm:pt>
    <dgm:pt modelId="{185B234C-15AC-413E-91CF-19F68597DAF9}" type="pres">
      <dgm:prSet presAssocID="{2B9D7A6B-40FE-4DD3-9FDE-569B034F8A3D}" presName="parTx" presStyleLbl="revTx" presStyleIdx="0" presStyleCnt="2" custLinFactNeighborX="-27449" custLinFactNeighborY="5961">
        <dgm:presLayoutVars>
          <dgm:chMax val="0"/>
          <dgm:chPref val="0"/>
          <dgm:bulletEnabled val="1"/>
        </dgm:presLayoutVars>
      </dgm:prSet>
      <dgm:spPr/>
      <dgm:t>
        <a:bodyPr/>
        <a:lstStyle/>
        <a:p>
          <a:endParaRPr lang="fr-FR"/>
        </a:p>
      </dgm:t>
    </dgm:pt>
    <dgm:pt modelId="{EEE51800-4759-47E7-B741-BCE2377D7F32}" type="pres">
      <dgm:prSet presAssocID="{2B9D7A6B-40FE-4DD3-9FDE-569B034F8A3D}" presName="spVertical2" presStyleCnt="0"/>
      <dgm:spPr/>
    </dgm:pt>
    <dgm:pt modelId="{E2AC4753-46CE-4B0D-BB5A-20061D7FDDE7}" type="pres">
      <dgm:prSet presAssocID="{2B9D7A6B-40FE-4DD3-9FDE-569B034F8A3D}" presName="spVertical3" presStyleCnt="0"/>
      <dgm:spPr/>
    </dgm:pt>
    <dgm:pt modelId="{1F666310-3A60-46A6-9D10-B22DC3A1C049}" type="pres">
      <dgm:prSet presAssocID="{1BD5CF94-BB0D-45A2-9333-5E0AA2FD7685}" presName="space" presStyleCnt="0"/>
      <dgm:spPr/>
    </dgm:pt>
    <dgm:pt modelId="{9856E3B9-EE6A-4BDC-B828-2D978FD42AC4}" type="pres">
      <dgm:prSet presAssocID="{BD7DEDB0-D940-4C8E-9E2F-44DBBD9B3E32}" presName="linV" presStyleCnt="0"/>
      <dgm:spPr/>
    </dgm:pt>
    <dgm:pt modelId="{0E482ED2-2F2B-47F6-B5A4-27E375A83FE9}" type="pres">
      <dgm:prSet presAssocID="{BD7DEDB0-D940-4C8E-9E2F-44DBBD9B3E32}" presName="spVertical1" presStyleCnt="0"/>
      <dgm:spPr/>
    </dgm:pt>
    <dgm:pt modelId="{5FAAFF49-1DC7-4FB0-8687-71BE3153A5ED}" type="pres">
      <dgm:prSet presAssocID="{BD7DEDB0-D940-4C8E-9E2F-44DBBD9B3E32}" presName="parTx" presStyleLbl="revTx" presStyleIdx="1" presStyleCnt="2" custScaleX="211585" custScaleY="35558" custLinFactNeighborX="-41465" custLinFactNeighborY="71542">
        <dgm:presLayoutVars>
          <dgm:chMax val="0"/>
          <dgm:chPref val="0"/>
          <dgm:bulletEnabled val="1"/>
        </dgm:presLayoutVars>
      </dgm:prSet>
      <dgm:spPr/>
      <dgm:t>
        <a:bodyPr/>
        <a:lstStyle/>
        <a:p>
          <a:endParaRPr lang="fr-FR"/>
        </a:p>
      </dgm:t>
    </dgm:pt>
    <dgm:pt modelId="{021B86A0-CCDD-4850-9453-B6AB565BAD00}" type="pres">
      <dgm:prSet presAssocID="{BD7DEDB0-D940-4C8E-9E2F-44DBBD9B3E32}" presName="spVertical2" presStyleCnt="0"/>
      <dgm:spPr/>
    </dgm:pt>
    <dgm:pt modelId="{2AEFC4F3-047E-409E-9683-0D929E39F8BE}" type="pres">
      <dgm:prSet presAssocID="{BD7DEDB0-D940-4C8E-9E2F-44DBBD9B3E32}" presName="spVertical3" presStyleCnt="0"/>
      <dgm:spPr/>
    </dgm:pt>
    <dgm:pt modelId="{694950D2-07F7-4203-8DFD-050E541C2B73}" type="pres">
      <dgm:prSet presAssocID="{D0A4AE91-24DF-4489-986F-4759F71F8053}" presName="padding2" presStyleCnt="0"/>
      <dgm:spPr/>
    </dgm:pt>
    <dgm:pt modelId="{54AF04F9-097F-4604-90BB-D9552F9868C9}" type="pres">
      <dgm:prSet presAssocID="{D0A4AE91-24DF-4489-986F-4759F71F8053}" presName="negArrow" presStyleCnt="0"/>
      <dgm:spPr/>
    </dgm:pt>
    <dgm:pt modelId="{F19FF3E3-A50D-40EA-BA52-C5637BCF3B2E}" type="pres">
      <dgm:prSet presAssocID="{D0A4AE91-24DF-4489-986F-4759F71F8053}" presName="backgroundArrow" presStyleLbl="node1" presStyleIdx="0" presStyleCnt="1" custLinFactNeighborX="153" custLinFactNeighborY="20356"/>
      <dgm:spPr/>
    </dgm:pt>
  </dgm:ptLst>
  <dgm:cxnLst>
    <dgm:cxn modelId="{9B5EF5F1-F82D-4681-B481-92F2C6E2ABBB}" type="presOf" srcId="{BD7DEDB0-D940-4C8E-9E2F-44DBBD9B3E32}" destId="{5FAAFF49-1DC7-4FB0-8687-71BE3153A5ED}" srcOrd="0" destOrd="0" presId="urn:microsoft.com/office/officeart/2005/8/layout/hProcess3"/>
    <dgm:cxn modelId="{9E1D50A1-AC4C-4ACF-B6B9-8F2777E666F5}" srcId="{D0A4AE91-24DF-4489-986F-4759F71F8053}" destId="{2B9D7A6B-40FE-4DD3-9FDE-569B034F8A3D}" srcOrd="0" destOrd="0" parTransId="{58F6F958-6147-4933-A016-2C554EDDD1D1}" sibTransId="{1BD5CF94-BB0D-45A2-9333-5E0AA2FD7685}"/>
    <dgm:cxn modelId="{EF248DB1-4C4C-4933-B5E4-B2D2A83DD5B8}" type="presOf" srcId="{D0A4AE91-24DF-4489-986F-4759F71F8053}" destId="{14106BB1-7101-4F98-8E49-C95D6B5969DE}" srcOrd="0" destOrd="0" presId="urn:microsoft.com/office/officeart/2005/8/layout/hProcess3"/>
    <dgm:cxn modelId="{F0436625-1508-4ED7-8772-196A8B7551AD}" type="presOf" srcId="{2B9D7A6B-40FE-4DD3-9FDE-569B034F8A3D}" destId="{185B234C-15AC-413E-91CF-19F68597DAF9}" srcOrd="0" destOrd="0" presId="urn:microsoft.com/office/officeart/2005/8/layout/hProcess3"/>
    <dgm:cxn modelId="{D1908820-14EA-4793-8BE6-67C49347B268}" srcId="{D0A4AE91-24DF-4489-986F-4759F71F8053}" destId="{BD7DEDB0-D940-4C8E-9E2F-44DBBD9B3E32}" srcOrd="1" destOrd="0" parTransId="{80638282-5C54-4819-B3D6-D72E1320E839}" sibTransId="{DA5EA040-2DF9-4B66-9C23-54312E6929EC}"/>
    <dgm:cxn modelId="{6255BD52-DC5B-41B7-87C7-58B6A88B47DE}" type="presParOf" srcId="{14106BB1-7101-4F98-8E49-C95D6B5969DE}" destId="{F2476910-3FE1-4818-8831-0D94A228B923}" srcOrd="0" destOrd="0" presId="urn:microsoft.com/office/officeart/2005/8/layout/hProcess3"/>
    <dgm:cxn modelId="{08A342A2-2E9E-4865-9C43-67AF6C726FEC}" type="presParOf" srcId="{14106BB1-7101-4F98-8E49-C95D6B5969DE}" destId="{93AC3627-11CC-4E67-B6E3-5566782BC09E}" srcOrd="1" destOrd="0" presId="urn:microsoft.com/office/officeart/2005/8/layout/hProcess3"/>
    <dgm:cxn modelId="{C22D67F3-D10F-4A53-8FA3-51CF88FE0F97}" type="presParOf" srcId="{93AC3627-11CC-4E67-B6E3-5566782BC09E}" destId="{8B2EBE9C-7C6B-4AAF-9C16-8E105703BE16}" srcOrd="0" destOrd="0" presId="urn:microsoft.com/office/officeart/2005/8/layout/hProcess3"/>
    <dgm:cxn modelId="{80484CFB-4DA3-440D-A791-066A68849AE9}" type="presParOf" srcId="{93AC3627-11CC-4E67-B6E3-5566782BC09E}" destId="{64C57F19-0767-4855-9FCE-5950E3A182ED}" srcOrd="1" destOrd="0" presId="urn:microsoft.com/office/officeart/2005/8/layout/hProcess3"/>
    <dgm:cxn modelId="{84A3430A-AB2D-48F4-AD5A-C9A5CDC8F3DE}" type="presParOf" srcId="{64C57F19-0767-4855-9FCE-5950E3A182ED}" destId="{126A00C8-6BEB-4344-AF75-34E963279B85}" srcOrd="0" destOrd="0" presId="urn:microsoft.com/office/officeart/2005/8/layout/hProcess3"/>
    <dgm:cxn modelId="{5F56D89D-8354-478E-9E3E-77671DC96A4C}" type="presParOf" srcId="{64C57F19-0767-4855-9FCE-5950E3A182ED}" destId="{185B234C-15AC-413E-91CF-19F68597DAF9}" srcOrd="1" destOrd="0" presId="urn:microsoft.com/office/officeart/2005/8/layout/hProcess3"/>
    <dgm:cxn modelId="{D8F6B076-C26D-4973-AB58-97B5CEE3976E}" type="presParOf" srcId="{64C57F19-0767-4855-9FCE-5950E3A182ED}" destId="{EEE51800-4759-47E7-B741-BCE2377D7F32}" srcOrd="2" destOrd="0" presId="urn:microsoft.com/office/officeart/2005/8/layout/hProcess3"/>
    <dgm:cxn modelId="{955D10D6-7A1F-4693-8AC5-7B42C052C842}" type="presParOf" srcId="{64C57F19-0767-4855-9FCE-5950E3A182ED}" destId="{E2AC4753-46CE-4B0D-BB5A-20061D7FDDE7}" srcOrd="3" destOrd="0" presId="urn:microsoft.com/office/officeart/2005/8/layout/hProcess3"/>
    <dgm:cxn modelId="{F89DEED6-6577-416E-A2F4-AB2DE4A04A00}" type="presParOf" srcId="{93AC3627-11CC-4E67-B6E3-5566782BC09E}" destId="{1F666310-3A60-46A6-9D10-B22DC3A1C049}" srcOrd="2" destOrd="0" presId="urn:microsoft.com/office/officeart/2005/8/layout/hProcess3"/>
    <dgm:cxn modelId="{1B0E1BF6-7B76-4C78-AB92-D48E86CF146A}" type="presParOf" srcId="{93AC3627-11CC-4E67-B6E3-5566782BC09E}" destId="{9856E3B9-EE6A-4BDC-B828-2D978FD42AC4}" srcOrd="3" destOrd="0" presId="urn:microsoft.com/office/officeart/2005/8/layout/hProcess3"/>
    <dgm:cxn modelId="{FA206FB3-050E-4C10-9188-0BFCB8C0C705}" type="presParOf" srcId="{9856E3B9-EE6A-4BDC-B828-2D978FD42AC4}" destId="{0E482ED2-2F2B-47F6-B5A4-27E375A83FE9}" srcOrd="0" destOrd="0" presId="urn:microsoft.com/office/officeart/2005/8/layout/hProcess3"/>
    <dgm:cxn modelId="{D100A711-9C42-421E-8EE9-25CB04A97A0B}" type="presParOf" srcId="{9856E3B9-EE6A-4BDC-B828-2D978FD42AC4}" destId="{5FAAFF49-1DC7-4FB0-8687-71BE3153A5ED}" srcOrd="1" destOrd="0" presId="urn:microsoft.com/office/officeart/2005/8/layout/hProcess3"/>
    <dgm:cxn modelId="{BEC65B53-85FF-4014-8141-C9DA6C2FC1C9}" type="presParOf" srcId="{9856E3B9-EE6A-4BDC-B828-2D978FD42AC4}" destId="{021B86A0-CCDD-4850-9453-B6AB565BAD00}" srcOrd="2" destOrd="0" presId="urn:microsoft.com/office/officeart/2005/8/layout/hProcess3"/>
    <dgm:cxn modelId="{70BE2B28-6949-40F8-BCCA-8780A0F04637}" type="presParOf" srcId="{9856E3B9-EE6A-4BDC-B828-2D978FD42AC4}" destId="{2AEFC4F3-047E-409E-9683-0D929E39F8BE}" srcOrd="3" destOrd="0" presId="urn:microsoft.com/office/officeart/2005/8/layout/hProcess3"/>
    <dgm:cxn modelId="{C85B42A9-F08D-4BA7-B1D6-F6DB9CCD7160}" type="presParOf" srcId="{93AC3627-11CC-4E67-B6E3-5566782BC09E}" destId="{694950D2-07F7-4203-8DFD-050E541C2B73}" srcOrd="4" destOrd="0" presId="urn:microsoft.com/office/officeart/2005/8/layout/hProcess3"/>
    <dgm:cxn modelId="{BE8A032C-A202-41B4-82D4-27E94C1A6224}" type="presParOf" srcId="{93AC3627-11CC-4E67-B6E3-5566782BC09E}" destId="{54AF04F9-097F-4604-90BB-D9552F9868C9}" srcOrd="5" destOrd="0" presId="urn:microsoft.com/office/officeart/2005/8/layout/hProcess3"/>
    <dgm:cxn modelId="{974F75C5-D2C3-43F2-B347-927F429B2674}" type="presParOf" srcId="{93AC3627-11CC-4E67-B6E3-5566782BC09E}" destId="{F19FF3E3-A50D-40EA-BA52-C5637BCF3B2E}" srcOrd="6"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9FF3E3-A50D-40EA-BA52-C5637BCF3B2E}">
      <dsp:nvSpPr>
        <dsp:cNvPr id="0" name=""/>
        <dsp:cNvSpPr/>
      </dsp:nvSpPr>
      <dsp:spPr>
        <a:xfrm>
          <a:off x="0" y="68407"/>
          <a:ext cx="2620487" cy="1584000"/>
        </a:xfrm>
        <a:prstGeom prst="rightArrow">
          <a:avLst/>
        </a:prstGeom>
        <a:solidFill>
          <a:schemeClr val="accent5">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FAAFF49-1DC7-4FB0-8687-71BE3153A5ED}">
      <dsp:nvSpPr>
        <dsp:cNvPr id="0" name=""/>
        <dsp:cNvSpPr/>
      </dsp:nvSpPr>
      <dsp:spPr>
        <a:xfrm>
          <a:off x="998215" y="723255"/>
          <a:ext cx="1369896" cy="28161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121920" rIns="0" bIns="121920" numCol="1" spcCol="1270" anchor="ctr" anchorCtr="0">
          <a:noAutofit/>
        </a:bodyPr>
        <a:lstStyle/>
        <a:p>
          <a:pPr lvl="0" algn="ctr" defTabSz="533400">
            <a:lnSpc>
              <a:spcPct val="90000"/>
            </a:lnSpc>
            <a:spcBef>
              <a:spcPct val="0"/>
            </a:spcBef>
            <a:spcAft>
              <a:spcPct val="35000"/>
            </a:spcAft>
          </a:pPr>
          <a:r>
            <a:rPr lang="fr-FR" sz="1200" b="1" kern="1200" dirty="0" smtClean="0">
              <a:latin typeface="Comic Sans MS" panose="030F0702030302020204" pitchFamily="66" charset="0"/>
            </a:rPr>
            <a:t>Gouvernementale</a:t>
          </a:r>
          <a:endParaRPr lang="fr-FR" sz="1200" b="1" kern="1200" dirty="0">
            <a:latin typeface="Comic Sans MS" panose="030F0702030302020204" pitchFamily="66" charset="0"/>
          </a:endParaRPr>
        </a:p>
      </dsp:txBody>
      <dsp:txXfrm>
        <a:off x="998215" y="723255"/>
        <a:ext cx="1369896" cy="281619"/>
      </dsp:txXfrm>
    </dsp:sp>
    <dsp:sp modelId="{185B234C-15AC-413E-91CF-19F68597DAF9}">
      <dsp:nvSpPr>
        <dsp:cNvPr id="0" name=""/>
        <dsp:cNvSpPr/>
      </dsp:nvSpPr>
      <dsp:spPr>
        <a:xfrm>
          <a:off x="33892" y="453809"/>
          <a:ext cx="647444" cy="79200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121920" rIns="0" bIns="121920" numCol="1" spcCol="1270" anchor="ctr" anchorCtr="0">
          <a:noAutofit/>
        </a:bodyPr>
        <a:lstStyle/>
        <a:p>
          <a:pPr lvl="0" algn="ctr" defTabSz="533400">
            <a:lnSpc>
              <a:spcPct val="90000"/>
            </a:lnSpc>
            <a:spcBef>
              <a:spcPct val="0"/>
            </a:spcBef>
            <a:spcAft>
              <a:spcPct val="35000"/>
            </a:spcAft>
          </a:pPr>
          <a:r>
            <a:rPr lang="fr-FR" sz="1200" b="1" kern="1200" dirty="0" smtClean="0">
              <a:latin typeface="Comic Sans MS" panose="030F0702030302020204" pitchFamily="66" charset="0"/>
            </a:rPr>
            <a:t>Priorité</a:t>
          </a:r>
          <a:r>
            <a:rPr lang="fr-FR" sz="1400" b="1" kern="1200" dirty="0" smtClean="0">
              <a:latin typeface="Comic Sans MS" panose="030F0702030302020204" pitchFamily="66" charset="0"/>
            </a:rPr>
            <a:t> </a:t>
          </a:r>
          <a:endParaRPr lang="fr-FR" sz="1400" b="1" kern="1200" dirty="0">
            <a:latin typeface="Comic Sans MS" panose="030F0702030302020204" pitchFamily="66" charset="0"/>
          </a:endParaRPr>
        </a:p>
      </dsp:txBody>
      <dsp:txXfrm>
        <a:off x="33892" y="453809"/>
        <a:ext cx="647444" cy="792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9FF3E3-A50D-40EA-BA52-C5637BCF3B2E}">
      <dsp:nvSpPr>
        <dsp:cNvPr id="0" name=""/>
        <dsp:cNvSpPr/>
      </dsp:nvSpPr>
      <dsp:spPr>
        <a:xfrm>
          <a:off x="0" y="68407"/>
          <a:ext cx="2620487" cy="1584000"/>
        </a:xfrm>
        <a:prstGeom prst="rightArrow">
          <a:avLst/>
        </a:prstGeom>
        <a:solidFill>
          <a:schemeClr val="accent5">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FAAFF49-1DC7-4FB0-8687-71BE3153A5ED}">
      <dsp:nvSpPr>
        <dsp:cNvPr id="0" name=""/>
        <dsp:cNvSpPr/>
      </dsp:nvSpPr>
      <dsp:spPr>
        <a:xfrm>
          <a:off x="720080" y="713510"/>
          <a:ext cx="1369896" cy="28161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121920" rIns="0" bIns="121920" numCol="1" spcCol="1270" anchor="ctr" anchorCtr="0">
          <a:noAutofit/>
        </a:bodyPr>
        <a:lstStyle/>
        <a:p>
          <a:pPr lvl="0" algn="ctr" defTabSz="533400">
            <a:lnSpc>
              <a:spcPct val="90000"/>
            </a:lnSpc>
            <a:spcBef>
              <a:spcPct val="0"/>
            </a:spcBef>
            <a:spcAft>
              <a:spcPct val="35000"/>
            </a:spcAft>
          </a:pPr>
          <a:r>
            <a:rPr lang="fr-FR" sz="1200" b="1" kern="1200" dirty="0" smtClean="0">
              <a:latin typeface="Comic Sans MS" panose="030F0702030302020204" pitchFamily="66" charset="0"/>
            </a:rPr>
            <a:t>Donnée à la pratique avancée infirmière</a:t>
          </a:r>
          <a:endParaRPr lang="fr-FR" sz="1200" b="1" kern="1200" dirty="0">
            <a:latin typeface="Comic Sans MS" panose="030F0702030302020204" pitchFamily="66" charset="0"/>
          </a:endParaRPr>
        </a:p>
      </dsp:txBody>
      <dsp:txXfrm>
        <a:off x="720080" y="713510"/>
        <a:ext cx="1369896" cy="281619"/>
      </dsp:txXfrm>
    </dsp:sp>
    <dsp:sp modelId="{185B234C-15AC-413E-91CF-19F68597DAF9}">
      <dsp:nvSpPr>
        <dsp:cNvPr id="0" name=""/>
        <dsp:cNvSpPr/>
      </dsp:nvSpPr>
      <dsp:spPr>
        <a:xfrm>
          <a:off x="33892" y="453809"/>
          <a:ext cx="647444" cy="79200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0" tIns="121920" rIns="0" bIns="121920" numCol="1" spcCol="1270" anchor="ctr" anchorCtr="0">
          <a:noAutofit/>
        </a:bodyPr>
        <a:lstStyle/>
        <a:p>
          <a:pPr lvl="0" algn="ctr" defTabSz="533400">
            <a:lnSpc>
              <a:spcPct val="90000"/>
            </a:lnSpc>
            <a:spcBef>
              <a:spcPct val="0"/>
            </a:spcBef>
            <a:spcAft>
              <a:spcPct val="35000"/>
            </a:spcAft>
          </a:pPr>
          <a:r>
            <a:rPr lang="fr-FR" sz="1200" b="1" kern="1200" dirty="0" smtClean="0">
              <a:latin typeface="Comic Sans MS" panose="030F0702030302020204" pitchFamily="66" charset="0"/>
            </a:rPr>
            <a:t>Priorité</a:t>
          </a:r>
          <a:r>
            <a:rPr lang="fr-FR" sz="1400" b="1" kern="1200" dirty="0" smtClean="0">
              <a:latin typeface="Comic Sans MS" panose="030F0702030302020204" pitchFamily="66" charset="0"/>
            </a:rPr>
            <a:t> </a:t>
          </a:r>
          <a:endParaRPr lang="fr-FR" sz="1400" b="1" kern="1200" dirty="0">
            <a:latin typeface="Comic Sans MS" panose="030F0702030302020204" pitchFamily="66" charset="0"/>
          </a:endParaRPr>
        </a:p>
      </dsp:txBody>
      <dsp:txXfrm>
        <a:off x="33892" y="453809"/>
        <a:ext cx="647444" cy="7920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5976186-90A7-4D8D-8CD2-4C5E2378CAF3}" type="datetimeFigureOut">
              <a:rPr lang="fr-FR" smtClean="0"/>
              <a:pPr/>
              <a:t>24/05/2019</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801E4C6-9A65-4782-9C5C-52895DDFBACE}" type="slidenum">
              <a:rPr lang="fr-FR" smtClean="0"/>
              <a:pPr/>
              <a:t>‹N°›</a:t>
            </a:fld>
            <a:endParaRPr lang="fr-FR"/>
          </a:p>
        </p:txBody>
      </p:sp>
    </p:spTree>
    <p:extLst>
      <p:ext uri="{BB962C8B-B14F-4D97-AF65-F5344CB8AC3E}">
        <p14:creationId xmlns:p14="http://schemas.microsoft.com/office/powerpoint/2010/main" val="1209815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28729E0-A250-4097-99B8-A819D6F3D1DC}" type="datetimeFigureOut">
              <a:rPr lang="fr-FR" smtClean="0"/>
              <a:t>24/05/2019</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560FA84-6E1F-4455-B928-32235E6C591A}" type="slidenum">
              <a:rPr lang="fr-FR" smtClean="0"/>
              <a:t>‹N°›</a:t>
            </a:fld>
            <a:endParaRPr lang="fr-FR"/>
          </a:p>
        </p:txBody>
      </p:sp>
    </p:spTree>
    <p:extLst>
      <p:ext uri="{BB962C8B-B14F-4D97-AF65-F5344CB8AC3E}">
        <p14:creationId xmlns:p14="http://schemas.microsoft.com/office/powerpoint/2010/main" val="2658037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notes 2"/>
          <p:cNvSpPr>
            <a:spLocks noGrp="1"/>
          </p:cNvSpPr>
          <p:nvPr>
            <p:ph type="body" idx="1"/>
          </p:nvPr>
        </p:nvSpPr>
        <p:spPr/>
        <p:txBody>
          <a:bodyPr/>
          <a:lstStyle/>
          <a:p>
            <a:r>
              <a:rPr lang="fr-FR" dirty="0" smtClean="0"/>
              <a:t>Sommaire :</a:t>
            </a:r>
          </a:p>
          <a:p>
            <a:pPr marL="285750" indent="-285750" algn="just">
              <a:buFont typeface="Wingdings" panose="05000000000000000000" pitchFamily="2" charset="2"/>
              <a:buChar char="v"/>
            </a:pPr>
            <a:r>
              <a:rPr lang="fr-FR" sz="1200" b="1" dirty="0" smtClean="0"/>
              <a:t>Eléments de définition, contexte et enjeux</a:t>
            </a:r>
          </a:p>
          <a:p>
            <a:pPr marL="285750" indent="-285750" algn="just">
              <a:buFont typeface="Wingdings" panose="05000000000000000000" pitchFamily="2" charset="2"/>
              <a:buChar char="v"/>
            </a:pPr>
            <a:r>
              <a:rPr lang="fr-FR" sz="1200" b="1" dirty="0" smtClean="0"/>
              <a:t>Cadrage juridique </a:t>
            </a:r>
          </a:p>
          <a:p>
            <a:pPr marL="285750" indent="-285750" algn="just">
              <a:buFont typeface="Wingdings" panose="05000000000000000000" pitchFamily="2" charset="2"/>
              <a:buChar char="v"/>
            </a:pPr>
            <a:r>
              <a:rPr lang="fr-FR" sz="1200" b="1" dirty="0" smtClean="0"/>
              <a:t>Présentation des textes actuels</a:t>
            </a:r>
          </a:p>
          <a:p>
            <a:pPr marL="171450" indent="-171450">
              <a:buFont typeface="Wingdings" panose="05000000000000000000" pitchFamily="2" charset="2"/>
              <a:buChar char="v"/>
            </a:pPr>
            <a:r>
              <a:rPr lang="fr-FR" sz="1200" b="1" dirty="0" smtClean="0"/>
              <a:t>Formation</a:t>
            </a:r>
            <a:r>
              <a:rPr lang="fr-FR" sz="1200" b="1" baseline="0" dirty="0" smtClean="0"/>
              <a:t> et exercice en pratique avancée </a:t>
            </a:r>
            <a:endParaRPr lang="fr-FR" dirty="0"/>
          </a:p>
        </p:txBody>
      </p:sp>
      <p:sp>
        <p:nvSpPr>
          <p:cNvPr id="4" name="Espace réservé du numéro de diapositive 3"/>
          <p:cNvSpPr>
            <a:spLocks noGrp="1"/>
          </p:cNvSpPr>
          <p:nvPr>
            <p:ph type="sldNum" sz="quarter" idx="10"/>
          </p:nvPr>
        </p:nvSpPr>
        <p:spPr/>
        <p:txBody>
          <a:bodyPr/>
          <a:lstStyle/>
          <a:p>
            <a:fld id="{2560FA84-6E1F-4455-B928-32235E6C591A}" type="slidenum">
              <a:rPr lang="fr-FR" smtClean="0"/>
              <a:t>1</a:t>
            </a:fld>
            <a:endParaRPr lang="fr-FR"/>
          </a:p>
        </p:txBody>
      </p:sp>
    </p:spTree>
    <p:extLst>
      <p:ext uri="{BB962C8B-B14F-4D97-AF65-F5344CB8AC3E}">
        <p14:creationId xmlns:p14="http://schemas.microsoft.com/office/powerpoint/2010/main" val="3248840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560FA84-6E1F-4455-B928-32235E6C591A}" type="slidenum">
              <a:rPr lang="fr-FR" smtClean="0"/>
              <a:t>2</a:t>
            </a:fld>
            <a:endParaRPr lang="fr-FR"/>
          </a:p>
        </p:txBody>
      </p:sp>
    </p:spTree>
    <p:extLst>
      <p:ext uri="{BB962C8B-B14F-4D97-AF65-F5344CB8AC3E}">
        <p14:creationId xmlns:p14="http://schemas.microsoft.com/office/powerpoint/2010/main" val="3602702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notes 2"/>
          <p:cNvSpPr>
            <a:spLocks noGrp="1"/>
          </p:cNvSpPr>
          <p:nvPr>
            <p:ph type="body" idx="1"/>
          </p:nvPr>
        </p:nvSpPr>
        <p:spPr/>
        <p:txBody>
          <a:bodyPr/>
          <a:lstStyle/>
          <a:p>
            <a:pPr lvl="1" eaLnBrk="1" hangingPunct="1">
              <a:spcBef>
                <a:spcPct val="0"/>
              </a:spcBef>
              <a:defRPr/>
            </a:pPr>
            <a:r>
              <a:rPr lang="fr-FR" altLang="fr-FR" dirty="0" smtClean="0"/>
              <a:t>Pays étrangers tel que Canada – RU et Etats-Unis, on retrouve une telle pratique qui diffère selon les pays. </a:t>
            </a:r>
          </a:p>
          <a:p>
            <a:pPr lvl="1" eaLnBrk="1" hangingPunct="1">
              <a:spcBef>
                <a:spcPct val="0"/>
              </a:spcBef>
              <a:defRPr/>
            </a:pPr>
            <a:r>
              <a:rPr lang="fr-FR" altLang="fr-FR" dirty="0" smtClean="0"/>
              <a:t>En France, un modèle est en cours de réflexion avec déjà un cadre légal que l’on va vous présenter : article……</a:t>
            </a:r>
          </a:p>
          <a:p>
            <a:pPr lvl="1" eaLnBrk="1" hangingPunct="1">
              <a:spcBef>
                <a:spcPct val="0"/>
              </a:spcBef>
              <a:defRPr/>
            </a:pPr>
            <a:endParaRPr lang="fr-FR" altLang="fr-FR" dirty="0" smtClean="0"/>
          </a:p>
          <a:p>
            <a:pPr lvl="1" eaLnBrk="1" hangingPunct="1">
              <a:spcBef>
                <a:spcPct val="0"/>
              </a:spcBef>
              <a:defRPr/>
            </a:pPr>
            <a:r>
              <a:rPr lang="fr-FR" altLang="fr-FR" dirty="0" smtClean="0"/>
              <a:t>ATTENTION:</a:t>
            </a:r>
          </a:p>
          <a:p>
            <a:pPr lvl="1" eaLnBrk="1" hangingPunct="1">
              <a:spcBef>
                <a:spcPct val="0"/>
              </a:spcBef>
              <a:defRPr/>
            </a:pPr>
            <a:endParaRPr lang="fr-FR" altLang="fr-FR" dirty="0" smtClean="0"/>
          </a:p>
          <a:p>
            <a:pPr lvl="1" eaLnBrk="1" hangingPunct="1">
              <a:spcBef>
                <a:spcPct val="0"/>
              </a:spcBef>
              <a:defRPr/>
            </a:pPr>
            <a:r>
              <a:rPr lang="fr-FR" altLang="fr-FR" dirty="0" smtClean="0"/>
              <a:t>Bien dire que décrets et arrêtés nécessaires afin de permettre cet exercice. Donc aujourd’hui, même si c’est dans la loi, la PA n’existe pas, il est nécessaire d’avoir les décrets et arrêtés d’application pour faire naitre cet exercice. </a:t>
            </a:r>
          </a:p>
          <a:p>
            <a:pPr lvl="1" eaLnBrk="1" hangingPunct="1">
              <a:spcBef>
                <a:spcPct val="0"/>
              </a:spcBef>
              <a:defRPr/>
            </a:pPr>
            <a:endParaRPr lang="fr-FR" altLang="fr-FR" dirty="0" smtClean="0"/>
          </a:p>
          <a:p>
            <a:pPr lvl="1" eaLnBrk="1" hangingPunct="1">
              <a:spcBef>
                <a:spcPct val="0"/>
              </a:spcBef>
              <a:defRPr/>
            </a:pPr>
            <a:r>
              <a:rPr lang="fr-FR" altLang="fr-FR" dirty="0" smtClean="0"/>
              <a:t>La loi pose la PA pour les auxiliaires médicaux dans son ensemble. </a:t>
            </a:r>
          </a:p>
          <a:p>
            <a:pPr lvl="1" eaLnBrk="1" hangingPunct="1">
              <a:spcBef>
                <a:spcPct val="0"/>
              </a:spcBef>
              <a:defRPr/>
            </a:pPr>
            <a:endParaRPr lang="fr-FR" altLang="fr-FR" dirty="0" smtClean="0"/>
          </a:p>
          <a:p>
            <a:pPr lvl="1" eaLnBrk="1" hangingPunct="1">
              <a:spcBef>
                <a:spcPct val="0"/>
              </a:spcBef>
              <a:defRPr/>
            </a:pPr>
            <a:r>
              <a:rPr lang="fr-FR" altLang="fr-FR" dirty="0" smtClean="0"/>
              <a:t>Il a été choisi de commencer par la profession d’infirmier au vu:</a:t>
            </a:r>
          </a:p>
          <a:p>
            <a:pPr marL="628650" lvl="1" indent="-171450" eaLnBrk="1" hangingPunct="1">
              <a:spcBef>
                <a:spcPct val="0"/>
              </a:spcBef>
              <a:buFontTx/>
              <a:buChar char="-"/>
              <a:defRPr/>
            </a:pPr>
            <a:r>
              <a:rPr lang="fr-FR" altLang="fr-FR" dirty="0" smtClean="0"/>
              <a:t>des besoins de santé </a:t>
            </a:r>
          </a:p>
          <a:p>
            <a:pPr marL="628650" lvl="1" indent="-171450" eaLnBrk="1" hangingPunct="1">
              <a:spcBef>
                <a:spcPct val="0"/>
              </a:spcBef>
              <a:buFontTx/>
              <a:buChar char="-"/>
              <a:defRPr/>
            </a:pPr>
            <a:r>
              <a:rPr lang="fr-FR" altLang="fr-FR" dirty="0" smtClean="0"/>
              <a:t>intervient dans la prise en charge globale du patient </a:t>
            </a:r>
          </a:p>
          <a:p>
            <a:pPr marL="628650" lvl="1" indent="-171450" eaLnBrk="1" hangingPunct="1">
              <a:spcBef>
                <a:spcPct val="0"/>
              </a:spcBef>
              <a:buFontTx/>
              <a:buChar char="-"/>
              <a:defRPr/>
            </a:pPr>
            <a:r>
              <a:rPr lang="fr-FR" altLang="fr-FR" dirty="0" smtClean="0"/>
              <a:t>effectif importants de professionnels</a:t>
            </a:r>
          </a:p>
          <a:p>
            <a:pPr marL="628650" lvl="1" indent="-171450" eaLnBrk="1" hangingPunct="1">
              <a:spcBef>
                <a:spcPct val="0"/>
              </a:spcBef>
              <a:buFontTx/>
              <a:buChar char="-"/>
              <a:defRPr/>
            </a:pPr>
            <a:r>
              <a:rPr lang="fr-FR" altLang="fr-FR" dirty="0" smtClean="0"/>
              <a:t>intégrés au sein des équipes de soins – lien direct avec l’ensemble des professionnels intervenant auprès du patient </a:t>
            </a:r>
          </a:p>
          <a:p>
            <a:pPr marL="628650" lvl="1" indent="-171450" eaLnBrk="1" hangingPunct="1">
              <a:spcBef>
                <a:spcPct val="0"/>
              </a:spcBef>
              <a:buFontTx/>
              <a:buChar char="-"/>
              <a:defRPr/>
            </a:pPr>
            <a:r>
              <a:rPr lang="fr-FR" altLang="fr-FR" dirty="0" smtClean="0"/>
              <a:t>retenu dans les modèles étrangers </a:t>
            </a:r>
          </a:p>
          <a:p>
            <a:pPr marL="628650" lvl="1" indent="-171450" eaLnBrk="1" hangingPunct="1">
              <a:spcBef>
                <a:spcPct val="0"/>
              </a:spcBef>
              <a:buFontTx/>
              <a:buChar char="-"/>
              <a:defRPr/>
            </a:pPr>
            <a:r>
              <a:rPr lang="fr-FR" altLang="fr-FR" dirty="0" smtClean="0"/>
              <a:t>dans la pratique, certaines innovations existaient concernant la PA de ce métier, avant la promulgation de la loi</a:t>
            </a:r>
          </a:p>
          <a:p>
            <a:endParaRPr lang="fr-FR" dirty="0"/>
          </a:p>
        </p:txBody>
      </p:sp>
      <p:sp>
        <p:nvSpPr>
          <p:cNvPr id="4" name="Espace réservé du numéro de diapositive 3"/>
          <p:cNvSpPr>
            <a:spLocks noGrp="1"/>
          </p:cNvSpPr>
          <p:nvPr>
            <p:ph type="sldNum" sz="quarter" idx="10"/>
          </p:nvPr>
        </p:nvSpPr>
        <p:spPr/>
        <p:txBody>
          <a:bodyPr/>
          <a:lstStyle/>
          <a:p>
            <a:fld id="{2560FA84-6E1F-4455-B928-32235E6C591A}" type="slidenum">
              <a:rPr lang="fr-FR" smtClean="0"/>
              <a:t>8</a:t>
            </a:fld>
            <a:endParaRPr lang="fr-FR"/>
          </a:p>
        </p:txBody>
      </p:sp>
    </p:spTree>
    <p:extLst>
      <p:ext uri="{BB962C8B-B14F-4D97-AF65-F5344CB8AC3E}">
        <p14:creationId xmlns:p14="http://schemas.microsoft.com/office/powerpoint/2010/main" val="2725346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notes 2"/>
          <p:cNvSpPr>
            <a:spLocks noGrp="1"/>
          </p:cNvSpPr>
          <p:nvPr>
            <p:ph type="body" idx="1"/>
          </p:nvPr>
        </p:nvSpPr>
        <p:spPr/>
        <p:txBody>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sz="1800" b="1" i="0" u="none" strike="noStrike" kern="1200" cap="none" spc="0" normalizeH="0" baseline="0" noProof="0" dirty="0" smtClean="0">
                <a:ln>
                  <a:noFill/>
                </a:ln>
                <a:solidFill>
                  <a:prstClr val="black"/>
                </a:solidFill>
                <a:effectLst/>
                <a:uLnTx/>
                <a:uFillTx/>
                <a:latin typeface="+mn-lt"/>
                <a:ea typeface="+mn-ea"/>
                <a:cs typeface="+mn-cs"/>
              </a:rPr>
              <a:t>Décret n° 2018-629 du 18 juillet 2018 </a:t>
            </a:r>
            <a:r>
              <a:rPr kumimoji="0" lang="fr-FR" sz="1800" b="0" i="0" u="none" strike="noStrike" kern="1200" cap="none" spc="0" normalizeH="0" baseline="0" noProof="0" dirty="0" smtClean="0">
                <a:ln>
                  <a:noFill/>
                </a:ln>
                <a:solidFill>
                  <a:prstClr val="black"/>
                </a:solidFill>
                <a:effectLst/>
                <a:uLnTx/>
                <a:uFillTx/>
                <a:latin typeface="+mn-lt"/>
                <a:ea typeface="+mn-ea"/>
                <a:cs typeface="+mn-cs"/>
              </a:rPr>
              <a:t>relatif à l’exercice infirmier en pratique avancé : </a:t>
            </a:r>
            <a:r>
              <a:rPr lang="fr-FR" sz="1200" b="0" i="0" kern="1200" dirty="0" smtClean="0">
                <a:solidFill>
                  <a:schemeClr val="tx1"/>
                </a:solidFill>
                <a:effectLst/>
                <a:latin typeface="+mn-lt"/>
                <a:ea typeface="+mn-ea"/>
                <a:cs typeface="+mn-cs"/>
              </a:rPr>
              <a:t>définit les domaines d'intervention et les activités + précise les conditions de prise en charge et d'information du patient, ainsi que les modalités de coopération entre l'infirmier exerçant en pratique avancée et le médecin + précise le rôle</a:t>
            </a:r>
            <a:r>
              <a:rPr lang="fr-FR" sz="1200" b="0" i="0" kern="1200" baseline="0" dirty="0" smtClean="0">
                <a:solidFill>
                  <a:schemeClr val="tx1"/>
                </a:solidFill>
                <a:effectLst/>
                <a:latin typeface="+mn-lt"/>
                <a:ea typeface="+mn-ea"/>
                <a:cs typeface="+mn-cs"/>
              </a:rPr>
              <a:t> au sein d’une équipe </a:t>
            </a:r>
            <a:r>
              <a:rPr lang="fr-FR" sz="1200" b="0" i="0" kern="1200" baseline="0" dirty="0" err="1" smtClean="0">
                <a:solidFill>
                  <a:schemeClr val="tx1"/>
                </a:solidFill>
                <a:effectLst/>
                <a:latin typeface="+mn-lt"/>
                <a:ea typeface="+mn-ea"/>
                <a:cs typeface="+mn-cs"/>
              </a:rPr>
              <a:t>pluripro</a:t>
            </a:r>
            <a:r>
              <a:rPr lang="fr-FR" sz="1200" b="0" i="0" kern="1200" baseline="0" dirty="0" smtClean="0">
                <a:solidFill>
                  <a:schemeClr val="tx1"/>
                </a:solidFill>
                <a:effectLst/>
                <a:latin typeface="+mn-lt"/>
                <a:ea typeface="+mn-ea"/>
                <a:cs typeface="+mn-cs"/>
              </a:rPr>
              <a:t>. </a:t>
            </a:r>
            <a:endParaRPr kumimoji="0" lang="fr-FR" sz="18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fr-FR" sz="18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sz="1800" b="1" i="0" u="none" strike="noStrike" kern="1200" cap="none" spc="0" normalizeH="0" baseline="0" noProof="0" dirty="0" smtClean="0">
                <a:ln>
                  <a:noFill/>
                </a:ln>
                <a:solidFill>
                  <a:prstClr val="black"/>
                </a:solidFill>
                <a:effectLst/>
                <a:uLnTx/>
                <a:uFillTx/>
                <a:latin typeface="+mn-lt"/>
                <a:ea typeface="+mn-ea"/>
                <a:cs typeface="+mn-cs"/>
              </a:rPr>
              <a:t>Arrêté du 18 juillet 2018</a:t>
            </a:r>
            <a:r>
              <a:rPr kumimoji="0" lang="fr-FR" sz="1800" b="0" i="0" u="none" strike="noStrike" kern="1200" cap="none" spc="0" normalizeH="0" baseline="0" noProof="0" dirty="0" smtClean="0">
                <a:ln>
                  <a:noFill/>
                </a:ln>
                <a:solidFill>
                  <a:prstClr val="black"/>
                </a:solidFill>
                <a:effectLst/>
                <a:uLnTx/>
                <a:uFillTx/>
                <a:latin typeface="+mn-lt"/>
                <a:ea typeface="+mn-ea"/>
                <a:cs typeface="+mn-cs"/>
              </a:rPr>
              <a:t> fixant la liste des pathologies chroniques stabilisées prévue à l’article R. 4301-2 du code de santé publique: </a:t>
            </a:r>
            <a:endParaRPr kumimoji="0" lang="fr-FR" sz="1800" b="1" i="0" u="none" strike="noStrike" kern="1200" cap="none" spc="0" normalizeH="0" baseline="0" noProof="0" dirty="0" smtClean="0">
              <a:ln>
                <a:noFill/>
              </a:ln>
              <a:solidFill>
                <a:prstClr val="black"/>
              </a:solidFill>
              <a:effectLst/>
              <a:uLnTx/>
              <a:uFillTx/>
              <a:latin typeface="+mn-lt"/>
              <a:ea typeface="+mn-ea"/>
              <a:cs typeface="+mn-cs"/>
            </a:endParaRP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800" b="1"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sz="1800" b="1" i="0" u="none" strike="noStrike" kern="1200" cap="none" spc="0" normalizeH="0" baseline="0" noProof="0" dirty="0" smtClean="0">
                <a:ln>
                  <a:noFill/>
                </a:ln>
                <a:solidFill>
                  <a:prstClr val="black"/>
                </a:solidFill>
                <a:effectLst/>
                <a:uLnTx/>
                <a:uFillTx/>
                <a:latin typeface="+mn-lt"/>
                <a:ea typeface="+mn-ea"/>
                <a:cs typeface="+mn-cs"/>
              </a:rPr>
              <a:t>Arrêté du 18 juillet 2018</a:t>
            </a:r>
            <a:r>
              <a:rPr kumimoji="0" lang="fr-FR" sz="1800" b="0" i="0" u="none" strike="noStrike" kern="1200" cap="none" spc="0" normalizeH="0" baseline="0" noProof="0" dirty="0" smtClean="0">
                <a:ln>
                  <a:noFill/>
                </a:ln>
                <a:solidFill>
                  <a:prstClr val="black"/>
                </a:solidFill>
                <a:effectLst/>
                <a:uLnTx/>
                <a:uFillTx/>
                <a:latin typeface="+mn-lt"/>
                <a:ea typeface="+mn-ea"/>
                <a:cs typeface="+mn-cs"/>
              </a:rPr>
              <a:t> fixant les listes permettant l’exercice infirmier en pratique avancée en application de l’article R. 4301-3 du code de santé publique : actes techniques sans prescription médicale + liste actes de suivi et prévention + liste des DM sans PM + liste examen biologie médicale + liste PM renouvelables ( anti-cancéreux)</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fr-FR" sz="18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sz="1800" b="1" i="0" u="none" strike="noStrike" kern="1200" cap="none" spc="0" normalizeH="0" baseline="0" noProof="0" dirty="0" smtClean="0">
                <a:ln>
                  <a:noFill/>
                </a:ln>
                <a:solidFill>
                  <a:prstClr val="black"/>
                </a:solidFill>
                <a:effectLst/>
                <a:uLnTx/>
                <a:uFillTx/>
                <a:latin typeface="+mn-lt"/>
                <a:ea typeface="+mn-ea"/>
                <a:cs typeface="+mn-cs"/>
              </a:rPr>
              <a:t>Décret n° 2018-633 du 18 juillet 2018</a:t>
            </a:r>
            <a:r>
              <a:rPr kumimoji="0" lang="fr-FR" sz="1800" b="0" i="0" u="none" strike="noStrike" kern="1200" cap="none" spc="0" normalizeH="0" baseline="0" noProof="0" dirty="0" smtClean="0">
                <a:ln>
                  <a:noFill/>
                </a:ln>
                <a:solidFill>
                  <a:prstClr val="black"/>
                </a:solidFill>
                <a:effectLst/>
                <a:uLnTx/>
                <a:uFillTx/>
                <a:latin typeface="+mn-lt"/>
                <a:ea typeface="+mn-ea"/>
                <a:cs typeface="+mn-cs"/>
              </a:rPr>
              <a:t> relatif au diplôme d’État d’infirmier en pratique avancée sur  les modalités de formation et l’exercice</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fr-FR" sz="18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sz="1800" b="1" i="0" u="none" strike="noStrike" kern="1200" cap="none" spc="0" normalizeH="0" baseline="0" noProof="0" dirty="0" smtClean="0">
                <a:ln>
                  <a:noFill/>
                </a:ln>
                <a:solidFill>
                  <a:prstClr val="black"/>
                </a:solidFill>
                <a:effectLst/>
                <a:uLnTx/>
                <a:uFillTx/>
                <a:latin typeface="+mn-lt"/>
                <a:ea typeface="+mn-ea"/>
                <a:cs typeface="+mn-cs"/>
              </a:rPr>
              <a:t>Arrêté du 18 juillet 2018</a:t>
            </a:r>
            <a:r>
              <a:rPr kumimoji="0" lang="fr-FR" sz="1800" b="0" i="0" u="none" strike="noStrike" kern="1200" cap="none" spc="0" normalizeH="0" baseline="0" noProof="0" dirty="0" smtClean="0">
                <a:ln>
                  <a:noFill/>
                </a:ln>
                <a:solidFill>
                  <a:prstClr val="black"/>
                </a:solidFill>
                <a:effectLst/>
                <a:uLnTx/>
                <a:uFillTx/>
                <a:latin typeface="+mn-lt"/>
                <a:ea typeface="+mn-ea"/>
                <a:cs typeface="+mn-cs"/>
              </a:rPr>
              <a:t> relatif au régime des études en vue du diplôme D’état d’infirmier en pratique avancée</a:t>
            </a:r>
          </a:p>
        </p:txBody>
      </p:sp>
      <p:sp>
        <p:nvSpPr>
          <p:cNvPr id="4" name="Espace réservé du numéro de diapositive 3"/>
          <p:cNvSpPr>
            <a:spLocks noGrp="1"/>
          </p:cNvSpPr>
          <p:nvPr>
            <p:ph type="sldNum" sz="quarter" idx="10"/>
          </p:nvPr>
        </p:nvSpPr>
        <p:spPr/>
        <p:txBody>
          <a:bodyPr/>
          <a:lstStyle/>
          <a:p>
            <a:fld id="{2560FA84-6E1F-4455-B928-32235E6C591A}" type="slidenum">
              <a:rPr lang="fr-FR" smtClean="0"/>
              <a:t>9</a:t>
            </a:fld>
            <a:endParaRPr lang="fr-FR"/>
          </a:p>
        </p:txBody>
      </p:sp>
    </p:spTree>
    <p:extLst>
      <p:ext uri="{BB962C8B-B14F-4D97-AF65-F5344CB8AC3E}">
        <p14:creationId xmlns:p14="http://schemas.microsoft.com/office/powerpoint/2010/main" val="2230543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560FA84-6E1F-4455-B928-32235E6C591A}" type="slidenum">
              <a:rPr lang="fr-FR" smtClean="0"/>
              <a:t>10</a:t>
            </a:fld>
            <a:endParaRPr lang="fr-FR"/>
          </a:p>
        </p:txBody>
      </p:sp>
    </p:spTree>
    <p:extLst>
      <p:ext uri="{BB962C8B-B14F-4D97-AF65-F5344CB8AC3E}">
        <p14:creationId xmlns:p14="http://schemas.microsoft.com/office/powerpoint/2010/main" val="2034554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notes 2"/>
          <p:cNvSpPr>
            <a:spLocks noGrp="1"/>
          </p:cNvSpPr>
          <p:nvPr>
            <p:ph type="body" idx="1"/>
          </p:nvPr>
        </p:nvSpPr>
        <p:spPr/>
        <p:txBody>
          <a:bodyPr/>
          <a:lstStyle/>
          <a:p>
            <a:r>
              <a:rPr lang="fr-FR" sz="1200" b="1" kern="1200" dirty="0" smtClean="0">
                <a:solidFill>
                  <a:schemeClr val="tx1"/>
                </a:solidFill>
                <a:effectLst/>
                <a:latin typeface="+mn-lt"/>
                <a:ea typeface="+mn-ea"/>
                <a:cs typeface="+mn-cs"/>
              </a:rPr>
              <a:t>Huit régions sont concernées en 2018 </a:t>
            </a:r>
            <a:r>
              <a:rPr lang="fr-FR" sz="1200" kern="1200" dirty="0" smtClean="0">
                <a:solidFill>
                  <a:schemeClr val="tx1"/>
                </a:solidFill>
                <a:effectLst/>
                <a:latin typeface="+mn-lt"/>
                <a:ea typeface="+mn-ea"/>
                <a:cs typeface="+mn-cs"/>
              </a:rPr>
              <a:t>: Bretagne, Bourgogne Franche Comté, Grand Est, Ile-de-France, Normandie, Occitanie, Pays de Loire, PACA. </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Les  régions  Nouvelle Aquitaine (universités de Bordeaux-Limoges Poitiers) , Auvergne  Rhône Alpes (université de St Etienne)  et Centre Val de Loire (universités d’Angers et de Tours )  devraient entrer dans le dispositif en 2019. </a:t>
            </a:r>
          </a:p>
          <a:p>
            <a:endParaRPr lang="fr-FR" dirty="0"/>
          </a:p>
        </p:txBody>
      </p:sp>
      <p:sp>
        <p:nvSpPr>
          <p:cNvPr id="4" name="Espace réservé du numéro de diapositive 3"/>
          <p:cNvSpPr>
            <a:spLocks noGrp="1"/>
          </p:cNvSpPr>
          <p:nvPr>
            <p:ph type="sldNum" sz="quarter" idx="10"/>
          </p:nvPr>
        </p:nvSpPr>
        <p:spPr/>
        <p:txBody>
          <a:bodyPr/>
          <a:lstStyle/>
          <a:p>
            <a:fld id="{2560FA84-6E1F-4455-B928-32235E6C591A}" type="slidenum">
              <a:rPr lang="fr-FR" smtClean="0"/>
              <a:t>11</a:t>
            </a:fld>
            <a:endParaRPr lang="fr-FR"/>
          </a:p>
        </p:txBody>
      </p:sp>
    </p:spTree>
    <p:extLst>
      <p:ext uri="{BB962C8B-B14F-4D97-AF65-F5344CB8AC3E}">
        <p14:creationId xmlns:p14="http://schemas.microsoft.com/office/powerpoint/2010/main" val="4265348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560FA84-6E1F-4455-B928-32235E6C591A}" type="slidenum">
              <a:rPr lang="fr-FR" smtClean="0"/>
              <a:t>16</a:t>
            </a:fld>
            <a:endParaRPr lang="fr-FR"/>
          </a:p>
        </p:txBody>
      </p:sp>
    </p:spTree>
    <p:extLst>
      <p:ext uri="{BB962C8B-B14F-4D97-AF65-F5344CB8AC3E}">
        <p14:creationId xmlns:p14="http://schemas.microsoft.com/office/powerpoint/2010/main" val="1201629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560FA84-6E1F-4455-B928-32235E6C591A}" type="slidenum">
              <a:rPr lang="fr-FR" smtClean="0"/>
              <a:t>18</a:t>
            </a:fld>
            <a:endParaRPr lang="fr-FR"/>
          </a:p>
        </p:txBody>
      </p:sp>
    </p:spTree>
    <p:extLst>
      <p:ext uri="{BB962C8B-B14F-4D97-AF65-F5344CB8AC3E}">
        <p14:creationId xmlns:p14="http://schemas.microsoft.com/office/powerpoint/2010/main" val="4048777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41425"/>
            <a:ext cx="5953125" cy="3349625"/>
          </a:xfrm>
        </p:spPr>
      </p:sp>
      <p:sp>
        <p:nvSpPr>
          <p:cNvPr id="3" name="Espace réservé des notes 2"/>
          <p:cNvSpPr>
            <a:spLocks noGrp="1"/>
          </p:cNvSpPr>
          <p:nvPr>
            <p:ph type="body" idx="1"/>
          </p:nvPr>
        </p:nvSpPr>
        <p:spPr/>
        <p:txBody>
          <a:bodyPr/>
          <a:lstStyle/>
          <a:p>
            <a:r>
              <a:rPr lang="fr-FR" dirty="0" smtClean="0"/>
              <a:t>Sommaire :</a:t>
            </a:r>
          </a:p>
          <a:p>
            <a:pPr marL="285750" indent="-285750" algn="just">
              <a:buFont typeface="Wingdings" panose="05000000000000000000" pitchFamily="2" charset="2"/>
              <a:buChar char="v"/>
            </a:pPr>
            <a:r>
              <a:rPr lang="fr-FR" sz="1200" b="1" dirty="0" smtClean="0"/>
              <a:t>Eléments de définition, contexte et enjeux</a:t>
            </a:r>
          </a:p>
          <a:p>
            <a:pPr marL="285750" indent="-285750" algn="just">
              <a:buFont typeface="Wingdings" panose="05000000000000000000" pitchFamily="2" charset="2"/>
              <a:buChar char="v"/>
            </a:pPr>
            <a:r>
              <a:rPr lang="fr-FR" sz="1200" b="1" dirty="0" smtClean="0"/>
              <a:t>Cadrage juridique </a:t>
            </a:r>
          </a:p>
          <a:p>
            <a:pPr marL="285750" indent="-285750" algn="just">
              <a:buFont typeface="Wingdings" panose="05000000000000000000" pitchFamily="2" charset="2"/>
              <a:buChar char="v"/>
            </a:pPr>
            <a:r>
              <a:rPr lang="fr-FR" sz="1200" b="1" dirty="0" smtClean="0"/>
              <a:t>Présentation des textes actuels</a:t>
            </a:r>
          </a:p>
          <a:p>
            <a:pPr marL="171450" indent="-171450">
              <a:buFont typeface="Wingdings" panose="05000000000000000000" pitchFamily="2" charset="2"/>
              <a:buChar char="v"/>
            </a:pPr>
            <a:r>
              <a:rPr lang="fr-FR" sz="1200" b="1" dirty="0" smtClean="0"/>
              <a:t>Formation</a:t>
            </a:r>
            <a:r>
              <a:rPr lang="fr-FR" sz="1200" b="1" baseline="0" dirty="0" smtClean="0"/>
              <a:t> et exercice en pratique avancée </a:t>
            </a:r>
            <a:endParaRPr lang="fr-FR" dirty="0"/>
          </a:p>
        </p:txBody>
      </p:sp>
      <p:sp>
        <p:nvSpPr>
          <p:cNvPr id="4" name="Espace réservé du numéro de diapositive 3"/>
          <p:cNvSpPr>
            <a:spLocks noGrp="1"/>
          </p:cNvSpPr>
          <p:nvPr>
            <p:ph type="sldNum" sz="quarter" idx="10"/>
          </p:nvPr>
        </p:nvSpPr>
        <p:spPr/>
        <p:txBody>
          <a:bodyPr/>
          <a:lstStyle/>
          <a:p>
            <a:fld id="{2560FA84-6E1F-4455-B928-32235E6C591A}" type="slidenum">
              <a:rPr lang="fr-FR" smtClean="0"/>
              <a:t>20</a:t>
            </a:fld>
            <a:endParaRPr lang="fr-FR"/>
          </a:p>
        </p:txBody>
      </p:sp>
    </p:spTree>
    <p:extLst>
      <p:ext uri="{BB962C8B-B14F-4D97-AF65-F5344CB8AC3E}">
        <p14:creationId xmlns:p14="http://schemas.microsoft.com/office/powerpoint/2010/main" val="432585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682643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C764DE79-268F-4C1A-8933-263129D2AF90}" type="datetimeFigureOut">
              <a:rPr lang="en-US" dirty="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4014096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960124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4161709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919700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804837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296554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C764DE79-268F-4C1A-8933-263129D2AF90}"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356758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1911464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133421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2061732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243091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C764DE79-268F-4C1A-8933-263129D2AF90}" type="datetimeFigureOut">
              <a:rPr lang="en-US" dirty="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23959092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2.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ysClr val="window" lastClr="FFFFFF"/>
          </a:solid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9" name="Rectangle 8"/>
          <p:cNvSpPr/>
          <p:nvPr userDrawn="1"/>
        </p:nvSpPr>
        <p:spPr>
          <a:xfrm flipH="1">
            <a:off x="2398912" y="0"/>
            <a:ext cx="9793088" cy="1203658"/>
          </a:xfrm>
          <a:custGeom>
            <a:avLst/>
            <a:gdLst>
              <a:gd name="connsiteX0" fmla="*/ 0 w 6444208"/>
              <a:gd name="connsiteY0" fmla="*/ 0 h 1056159"/>
              <a:gd name="connsiteX1" fmla="*/ 6444208 w 6444208"/>
              <a:gd name="connsiteY1" fmla="*/ 0 h 1056159"/>
              <a:gd name="connsiteX2" fmla="*/ 6444208 w 6444208"/>
              <a:gd name="connsiteY2" fmla="*/ 1056159 h 1056159"/>
              <a:gd name="connsiteX3" fmla="*/ 0 w 6444208"/>
              <a:gd name="connsiteY3" fmla="*/ 1056159 h 1056159"/>
              <a:gd name="connsiteX4" fmla="*/ 0 w 6444208"/>
              <a:gd name="connsiteY4" fmla="*/ 0 h 1056159"/>
              <a:gd name="connsiteX0" fmla="*/ 0 w 6444208"/>
              <a:gd name="connsiteY0" fmla="*/ 0 h 1056159"/>
              <a:gd name="connsiteX1" fmla="*/ 6444208 w 6444208"/>
              <a:gd name="connsiteY1" fmla="*/ 0 h 1056159"/>
              <a:gd name="connsiteX2" fmla="*/ 5760920 w 6444208"/>
              <a:gd name="connsiteY2" fmla="*/ 1046110 h 1056159"/>
              <a:gd name="connsiteX3" fmla="*/ 0 w 6444208"/>
              <a:gd name="connsiteY3" fmla="*/ 1056159 h 1056159"/>
              <a:gd name="connsiteX4" fmla="*/ 0 w 6444208"/>
              <a:gd name="connsiteY4" fmla="*/ 0 h 1056159"/>
              <a:gd name="connsiteX0" fmla="*/ 0 w 6444208"/>
              <a:gd name="connsiteY0" fmla="*/ 0 h 1056159"/>
              <a:gd name="connsiteX1" fmla="*/ 6444208 w 6444208"/>
              <a:gd name="connsiteY1" fmla="*/ 0 h 1056159"/>
              <a:gd name="connsiteX2" fmla="*/ 5489615 w 6444208"/>
              <a:gd name="connsiteY2" fmla="*/ 915481 h 1056159"/>
              <a:gd name="connsiteX3" fmla="*/ 0 w 6444208"/>
              <a:gd name="connsiteY3" fmla="*/ 1056159 h 1056159"/>
              <a:gd name="connsiteX4" fmla="*/ 0 w 6444208"/>
              <a:gd name="connsiteY4" fmla="*/ 0 h 1056159"/>
              <a:gd name="connsiteX0" fmla="*/ 0 w 6444208"/>
              <a:gd name="connsiteY0" fmla="*/ 0 h 1056159"/>
              <a:gd name="connsiteX1" fmla="*/ 6444208 w 6444208"/>
              <a:gd name="connsiteY1" fmla="*/ 0 h 1056159"/>
              <a:gd name="connsiteX2" fmla="*/ 5861404 w 6444208"/>
              <a:gd name="connsiteY2" fmla="*/ 1046110 h 1056159"/>
              <a:gd name="connsiteX3" fmla="*/ 0 w 6444208"/>
              <a:gd name="connsiteY3" fmla="*/ 1056159 h 1056159"/>
              <a:gd name="connsiteX4" fmla="*/ 0 w 6444208"/>
              <a:gd name="connsiteY4" fmla="*/ 0 h 1056159"/>
              <a:gd name="connsiteX0" fmla="*/ 0 w 6972305"/>
              <a:gd name="connsiteY0" fmla="*/ 0 h 1182617"/>
              <a:gd name="connsiteX1" fmla="*/ 6444208 w 6972305"/>
              <a:gd name="connsiteY1" fmla="*/ 0 h 1182617"/>
              <a:gd name="connsiteX2" fmla="*/ 5861404 w 6972305"/>
              <a:gd name="connsiteY2" fmla="*/ 1046110 h 1182617"/>
              <a:gd name="connsiteX3" fmla="*/ 0 w 6972305"/>
              <a:gd name="connsiteY3" fmla="*/ 1056159 h 1182617"/>
              <a:gd name="connsiteX4" fmla="*/ 0 w 6972305"/>
              <a:gd name="connsiteY4" fmla="*/ 0 h 1182617"/>
              <a:gd name="connsiteX0" fmla="*/ 0 w 6848269"/>
              <a:gd name="connsiteY0" fmla="*/ 0 h 1169098"/>
              <a:gd name="connsiteX1" fmla="*/ 6444208 w 6848269"/>
              <a:gd name="connsiteY1" fmla="*/ 0 h 1169098"/>
              <a:gd name="connsiteX2" fmla="*/ 5379083 w 6848269"/>
              <a:gd name="connsiteY2" fmla="*/ 1015965 h 1169098"/>
              <a:gd name="connsiteX3" fmla="*/ 0 w 6848269"/>
              <a:gd name="connsiteY3" fmla="*/ 1056159 h 1169098"/>
              <a:gd name="connsiteX4" fmla="*/ 0 w 6848269"/>
              <a:gd name="connsiteY4" fmla="*/ 0 h 1169098"/>
              <a:gd name="connsiteX0" fmla="*/ 0 w 6705179"/>
              <a:gd name="connsiteY0" fmla="*/ 0 h 1421596"/>
              <a:gd name="connsiteX1" fmla="*/ 6444208 w 6705179"/>
              <a:gd name="connsiteY1" fmla="*/ 0 h 1421596"/>
              <a:gd name="connsiteX2" fmla="*/ 5379083 w 6705179"/>
              <a:gd name="connsiteY2" fmla="*/ 1015965 h 1421596"/>
              <a:gd name="connsiteX3" fmla="*/ 0 w 6705179"/>
              <a:gd name="connsiteY3" fmla="*/ 1056159 h 1421596"/>
              <a:gd name="connsiteX4" fmla="*/ 0 w 6705179"/>
              <a:gd name="connsiteY4" fmla="*/ 0 h 1421596"/>
              <a:gd name="connsiteX0" fmla="*/ 0 w 6601586"/>
              <a:gd name="connsiteY0" fmla="*/ 0 h 1188926"/>
              <a:gd name="connsiteX1" fmla="*/ 6444208 w 6601586"/>
              <a:gd name="connsiteY1" fmla="*/ 0 h 1188926"/>
              <a:gd name="connsiteX2" fmla="*/ 3570380 w 6601586"/>
              <a:gd name="connsiteY2" fmla="*/ 573837 h 1188926"/>
              <a:gd name="connsiteX3" fmla="*/ 0 w 6601586"/>
              <a:gd name="connsiteY3" fmla="*/ 1056159 h 1188926"/>
              <a:gd name="connsiteX4" fmla="*/ 0 w 6601586"/>
              <a:gd name="connsiteY4" fmla="*/ 0 h 1188926"/>
              <a:gd name="connsiteX0" fmla="*/ 0 w 6108207"/>
              <a:gd name="connsiteY0" fmla="*/ 0 h 1091135"/>
              <a:gd name="connsiteX1" fmla="*/ 5871452 w 6108207"/>
              <a:gd name="connsiteY1" fmla="*/ 281354 h 1091135"/>
              <a:gd name="connsiteX2" fmla="*/ 3570380 w 6108207"/>
              <a:gd name="connsiteY2" fmla="*/ 573837 h 1091135"/>
              <a:gd name="connsiteX3" fmla="*/ 0 w 6108207"/>
              <a:gd name="connsiteY3" fmla="*/ 1056159 h 1091135"/>
              <a:gd name="connsiteX4" fmla="*/ 0 w 6108207"/>
              <a:gd name="connsiteY4" fmla="*/ 0 h 1091135"/>
              <a:gd name="connsiteX0" fmla="*/ 0 w 5871452"/>
              <a:gd name="connsiteY0" fmla="*/ 0 h 1091135"/>
              <a:gd name="connsiteX1" fmla="*/ 5871452 w 5871452"/>
              <a:gd name="connsiteY1" fmla="*/ 281354 h 1091135"/>
              <a:gd name="connsiteX2" fmla="*/ 3570380 w 5871452"/>
              <a:gd name="connsiteY2" fmla="*/ 573837 h 1091135"/>
              <a:gd name="connsiteX3" fmla="*/ 0 w 5871452"/>
              <a:gd name="connsiteY3" fmla="*/ 1056159 h 1091135"/>
              <a:gd name="connsiteX4" fmla="*/ 0 w 5871452"/>
              <a:gd name="connsiteY4" fmla="*/ 0 h 1091135"/>
              <a:gd name="connsiteX0" fmla="*/ 0 w 6544692"/>
              <a:gd name="connsiteY0" fmla="*/ 0 h 1093359"/>
              <a:gd name="connsiteX1" fmla="*/ 6544692 w 6544692"/>
              <a:gd name="connsiteY1" fmla="*/ 30145 h 1093359"/>
              <a:gd name="connsiteX2" fmla="*/ 3570380 w 6544692"/>
              <a:gd name="connsiteY2" fmla="*/ 573837 h 1093359"/>
              <a:gd name="connsiteX3" fmla="*/ 0 w 6544692"/>
              <a:gd name="connsiteY3" fmla="*/ 1056159 h 1093359"/>
              <a:gd name="connsiteX4" fmla="*/ 0 w 6544692"/>
              <a:gd name="connsiteY4" fmla="*/ 0 h 1093359"/>
              <a:gd name="connsiteX0" fmla="*/ 0 w 6564788"/>
              <a:gd name="connsiteY0" fmla="*/ 30145 h 1063214"/>
              <a:gd name="connsiteX1" fmla="*/ 6564788 w 6564788"/>
              <a:gd name="connsiteY1" fmla="*/ 0 h 1063214"/>
              <a:gd name="connsiteX2" fmla="*/ 3590476 w 6564788"/>
              <a:gd name="connsiteY2" fmla="*/ 543692 h 1063214"/>
              <a:gd name="connsiteX3" fmla="*/ 20096 w 6564788"/>
              <a:gd name="connsiteY3" fmla="*/ 1026014 h 1063214"/>
              <a:gd name="connsiteX4" fmla="*/ 0 w 6564788"/>
              <a:gd name="connsiteY4" fmla="*/ 30145 h 1063214"/>
              <a:gd name="connsiteX0" fmla="*/ 0 w 6574837"/>
              <a:gd name="connsiteY0" fmla="*/ 0 h 1063214"/>
              <a:gd name="connsiteX1" fmla="*/ 6574837 w 6574837"/>
              <a:gd name="connsiteY1" fmla="*/ 0 h 1063214"/>
              <a:gd name="connsiteX2" fmla="*/ 3600525 w 6574837"/>
              <a:gd name="connsiteY2" fmla="*/ 543692 h 1063214"/>
              <a:gd name="connsiteX3" fmla="*/ 30145 w 6574837"/>
              <a:gd name="connsiteY3" fmla="*/ 1026014 h 1063214"/>
              <a:gd name="connsiteX4" fmla="*/ 0 w 6574837"/>
              <a:gd name="connsiteY4" fmla="*/ 0 h 1063214"/>
              <a:gd name="connsiteX0" fmla="*/ 20096 w 6594933"/>
              <a:gd name="connsiteY0" fmla="*/ 0 h 1091907"/>
              <a:gd name="connsiteX1" fmla="*/ 6594933 w 6594933"/>
              <a:gd name="connsiteY1" fmla="*/ 0 h 1091907"/>
              <a:gd name="connsiteX2" fmla="*/ 3620621 w 6594933"/>
              <a:gd name="connsiteY2" fmla="*/ 543692 h 1091907"/>
              <a:gd name="connsiteX3" fmla="*/ 0 w 6594933"/>
              <a:gd name="connsiteY3" fmla="*/ 1056159 h 1091907"/>
              <a:gd name="connsiteX4" fmla="*/ 20096 w 6594933"/>
              <a:gd name="connsiteY4" fmla="*/ 0 h 1091907"/>
              <a:gd name="connsiteX0" fmla="*/ 20096 w 6594933"/>
              <a:gd name="connsiteY0" fmla="*/ 0 h 1098347"/>
              <a:gd name="connsiteX1" fmla="*/ 6594933 w 6594933"/>
              <a:gd name="connsiteY1" fmla="*/ 0 h 1098347"/>
              <a:gd name="connsiteX2" fmla="*/ 3620621 w 6594933"/>
              <a:gd name="connsiteY2" fmla="*/ 543692 h 1098347"/>
              <a:gd name="connsiteX3" fmla="*/ 0 w 6594933"/>
              <a:gd name="connsiteY3" fmla="*/ 1056159 h 1098347"/>
              <a:gd name="connsiteX4" fmla="*/ 20096 w 6594933"/>
              <a:gd name="connsiteY4" fmla="*/ 0 h 1098347"/>
              <a:gd name="connsiteX0" fmla="*/ 20096 w 6594933"/>
              <a:gd name="connsiteY0" fmla="*/ 0 h 1067109"/>
              <a:gd name="connsiteX1" fmla="*/ 6594933 w 6594933"/>
              <a:gd name="connsiteY1" fmla="*/ 0 h 1067109"/>
              <a:gd name="connsiteX2" fmla="*/ 3620621 w 6594933"/>
              <a:gd name="connsiteY2" fmla="*/ 543692 h 1067109"/>
              <a:gd name="connsiteX3" fmla="*/ 0 w 6594933"/>
              <a:gd name="connsiteY3" fmla="*/ 1056159 h 1067109"/>
              <a:gd name="connsiteX4" fmla="*/ 20096 w 6594933"/>
              <a:gd name="connsiteY4" fmla="*/ 0 h 1067109"/>
              <a:gd name="connsiteX0" fmla="*/ 12159 w 6586996"/>
              <a:gd name="connsiteY0" fmla="*/ 0 h 1049874"/>
              <a:gd name="connsiteX1" fmla="*/ 6586996 w 6586996"/>
              <a:gd name="connsiteY1" fmla="*/ 0 h 1049874"/>
              <a:gd name="connsiteX2" fmla="*/ 3612684 w 6586996"/>
              <a:gd name="connsiteY2" fmla="*/ 543692 h 1049874"/>
              <a:gd name="connsiteX3" fmla="*/ 0 w 6586996"/>
              <a:gd name="connsiteY3" fmla="*/ 1038514 h 1049874"/>
              <a:gd name="connsiteX4" fmla="*/ 12159 w 6586996"/>
              <a:gd name="connsiteY4" fmla="*/ 0 h 1049874"/>
              <a:gd name="connsiteX0" fmla="*/ 0 w 6574837"/>
              <a:gd name="connsiteY0" fmla="*/ 0 h 1049874"/>
              <a:gd name="connsiteX1" fmla="*/ 6574837 w 6574837"/>
              <a:gd name="connsiteY1" fmla="*/ 0 h 1049874"/>
              <a:gd name="connsiteX2" fmla="*/ 3600525 w 6574837"/>
              <a:gd name="connsiteY2" fmla="*/ 543692 h 1049874"/>
              <a:gd name="connsiteX3" fmla="*/ 3714 w 6574837"/>
              <a:gd name="connsiteY3" fmla="*/ 1038514 h 1049874"/>
              <a:gd name="connsiteX4" fmla="*/ 0 w 6574837"/>
              <a:gd name="connsiteY4" fmla="*/ 0 h 1049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4837" h="1049874">
                <a:moveTo>
                  <a:pt x="0" y="0"/>
                </a:moveTo>
                <a:lnTo>
                  <a:pt x="6574837" y="0"/>
                </a:lnTo>
                <a:cubicBezTo>
                  <a:pt x="6436371" y="304980"/>
                  <a:pt x="4699680" y="367666"/>
                  <a:pt x="3600525" y="543692"/>
                </a:cubicBezTo>
                <a:cubicBezTo>
                  <a:pt x="2501370" y="719718"/>
                  <a:pt x="2819464" y="1122430"/>
                  <a:pt x="3714" y="1038514"/>
                </a:cubicBezTo>
                <a:lnTo>
                  <a:pt x="0" y="0"/>
                </a:lnTo>
                <a:close/>
              </a:path>
            </a:pathLst>
          </a:custGeom>
          <a:solidFill>
            <a:srgbClr val="00D0E6"/>
          </a:solidFill>
          <a:ln w="25400" cap="flat" cmpd="sng" algn="ctr">
            <a:noFill/>
            <a:prstDash val="solid"/>
          </a:ln>
          <a:effectLst>
            <a:outerShdw blurRad="266700" dist="38100" dir="5400000" algn="t" rotWithShape="0">
              <a:prstClr val="black">
                <a:alpha val="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prstClr val="white"/>
              </a:solidFill>
              <a:effectLst/>
              <a:uLnTx/>
              <a:uFillTx/>
              <a:latin typeface="Calibri"/>
              <a:ea typeface="+mn-ea"/>
              <a:cs typeface="+mn-cs"/>
            </a:endParaRPr>
          </a:p>
        </p:txBody>
      </p:sp>
      <p:pic>
        <p:nvPicPr>
          <p:cNvPr id="10" name="Imag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7573" y="206466"/>
            <a:ext cx="2096033" cy="897800"/>
          </a:xfrm>
          <a:prstGeom prst="rect">
            <a:avLst/>
          </a:prstGeom>
        </p:spPr>
      </p:pic>
      <p:pic>
        <p:nvPicPr>
          <p:cNvPr id="12" name="Imag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32576" y="206466"/>
            <a:ext cx="3119669" cy="773628"/>
          </a:xfrm>
          <a:prstGeom prst="rect">
            <a:avLst/>
          </a:prstGeom>
        </p:spPr>
      </p:pic>
    </p:spTree>
    <p:extLst>
      <p:ext uri="{BB962C8B-B14F-4D97-AF65-F5344CB8AC3E}">
        <p14:creationId xmlns:p14="http://schemas.microsoft.com/office/powerpoint/2010/main" val="539927483"/>
      </p:ext>
    </p:extLst>
  </p:cSld>
  <p:clrMap bg1="lt1" tx1="dk1" bg2="lt2" tx2="dk2" accent1="accent1" accent2="accent2" accent3="accent3" accent4="accent4" accent5="accent5" accent6="accent6" hlink="hlink" folHlink="folHlink"/>
  <p:sldLayoutIdLst>
    <p:sldLayoutId id="2147483657"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5/24/2019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‹N°›</a:t>
            </a:fld>
            <a:endParaRPr lang="en-US" dirty="0"/>
          </a:p>
        </p:txBody>
      </p:sp>
      <p:sp>
        <p:nvSpPr>
          <p:cNvPr id="7" name="Rectangle 6"/>
          <p:cNvSpPr/>
          <p:nvPr userDrawn="1"/>
        </p:nvSpPr>
        <p:spPr>
          <a:xfrm>
            <a:off x="0" y="0"/>
            <a:ext cx="12192000" cy="6858000"/>
          </a:xfrm>
          <a:prstGeom prst="rect">
            <a:avLst/>
          </a:prstGeom>
          <a:solidFill>
            <a:sysClr val="window" lastClr="FFFFFF"/>
          </a:solid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8" name="Rectangle 8"/>
          <p:cNvSpPr/>
          <p:nvPr userDrawn="1"/>
        </p:nvSpPr>
        <p:spPr>
          <a:xfrm flipH="1">
            <a:off x="2398912" y="0"/>
            <a:ext cx="9793088" cy="1203658"/>
          </a:xfrm>
          <a:custGeom>
            <a:avLst/>
            <a:gdLst>
              <a:gd name="connsiteX0" fmla="*/ 0 w 6444208"/>
              <a:gd name="connsiteY0" fmla="*/ 0 h 1056159"/>
              <a:gd name="connsiteX1" fmla="*/ 6444208 w 6444208"/>
              <a:gd name="connsiteY1" fmla="*/ 0 h 1056159"/>
              <a:gd name="connsiteX2" fmla="*/ 6444208 w 6444208"/>
              <a:gd name="connsiteY2" fmla="*/ 1056159 h 1056159"/>
              <a:gd name="connsiteX3" fmla="*/ 0 w 6444208"/>
              <a:gd name="connsiteY3" fmla="*/ 1056159 h 1056159"/>
              <a:gd name="connsiteX4" fmla="*/ 0 w 6444208"/>
              <a:gd name="connsiteY4" fmla="*/ 0 h 1056159"/>
              <a:gd name="connsiteX0" fmla="*/ 0 w 6444208"/>
              <a:gd name="connsiteY0" fmla="*/ 0 h 1056159"/>
              <a:gd name="connsiteX1" fmla="*/ 6444208 w 6444208"/>
              <a:gd name="connsiteY1" fmla="*/ 0 h 1056159"/>
              <a:gd name="connsiteX2" fmla="*/ 5760920 w 6444208"/>
              <a:gd name="connsiteY2" fmla="*/ 1046110 h 1056159"/>
              <a:gd name="connsiteX3" fmla="*/ 0 w 6444208"/>
              <a:gd name="connsiteY3" fmla="*/ 1056159 h 1056159"/>
              <a:gd name="connsiteX4" fmla="*/ 0 w 6444208"/>
              <a:gd name="connsiteY4" fmla="*/ 0 h 1056159"/>
              <a:gd name="connsiteX0" fmla="*/ 0 w 6444208"/>
              <a:gd name="connsiteY0" fmla="*/ 0 h 1056159"/>
              <a:gd name="connsiteX1" fmla="*/ 6444208 w 6444208"/>
              <a:gd name="connsiteY1" fmla="*/ 0 h 1056159"/>
              <a:gd name="connsiteX2" fmla="*/ 5489615 w 6444208"/>
              <a:gd name="connsiteY2" fmla="*/ 915481 h 1056159"/>
              <a:gd name="connsiteX3" fmla="*/ 0 w 6444208"/>
              <a:gd name="connsiteY3" fmla="*/ 1056159 h 1056159"/>
              <a:gd name="connsiteX4" fmla="*/ 0 w 6444208"/>
              <a:gd name="connsiteY4" fmla="*/ 0 h 1056159"/>
              <a:gd name="connsiteX0" fmla="*/ 0 w 6444208"/>
              <a:gd name="connsiteY0" fmla="*/ 0 h 1056159"/>
              <a:gd name="connsiteX1" fmla="*/ 6444208 w 6444208"/>
              <a:gd name="connsiteY1" fmla="*/ 0 h 1056159"/>
              <a:gd name="connsiteX2" fmla="*/ 5861404 w 6444208"/>
              <a:gd name="connsiteY2" fmla="*/ 1046110 h 1056159"/>
              <a:gd name="connsiteX3" fmla="*/ 0 w 6444208"/>
              <a:gd name="connsiteY3" fmla="*/ 1056159 h 1056159"/>
              <a:gd name="connsiteX4" fmla="*/ 0 w 6444208"/>
              <a:gd name="connsiteY4" fmla="*/ 0 h 1056159"/>
              <a:gd name="connsiteX0" fmla="*/ 0 w 6972305"/>
              <a:gd name="connsiteY0" fmla="*/ 0 h 1182617"/>
              <a:gd name="connsiteX1" fmla="*/ 6444208 w 6972305"/>
              <a:gd name="connsiteY1" fmla="*/ 0 h 1182617"/>
              <a:gd name="connsiteX2" fmla="*/ 5861404 w 6972305"/>
              <a:gd name="connsiteY2" fmla="*/ 1046110 h 1182617"/>
              <a:gd name="connsiteX3" fmla="*/ 0 w 6972305"/>
              <a:gd name="connsiteY3" fmla="*/ 1056159 h 1182617"/>
              <a:gd name="connsiteX4" fmla="*/ 0 w 6972305"/>
              <a:gd name="connsiteY4" fmla="*/ 0 h 1182617"/>
              <a:gd name="connsiteX0" fmla="*/ 0 w 6848269"/>
              <a:gd name="connsiteY0" fmla="*/ 0 h 1169098"/>
              <a:gd name="connsiteX1" fmla="*/ 6444208 w 6848269"/>
              <a:gd name="connsiteY1" fmla="*/ 0 h 1169098"/>
              <a:gd name="connsiteX2" fmla="*/ 5379083 w 6848269"/>
              <a:gd name="connsiteY2" fmla="*/ 1015965 h 1169098"/>
              <a:gd name="connsiteX3" fmla="*/ 0 w 6848269"/>
              <a:gd name="connsiteY3" fmla="*/ 1056159 h 1169098"/>
              <a:gd name="connsiteX4" fmla="*/ 0 w 6848269"/>
              <a:gd name="connsiteY4" fmla="*/ 0 h 1169098"/>
              <a:gd name="connsiteX0" fmla="*/ 0 w 6705179"/>
              <a:gd name="connsiteY0" fmla="*/ 0 h 1421596"/>
              <a:gd name="connsiteX1" fmla="*/ 6444208 w 6705179"/>
              <a:gd name="connsiteY1" fmla="*/ 0 h 1421596"/>
              <a:gd name="connsiteX2" fmla="*/ 5379083 w 6705179"/>
              <a:gd name="connsiteY2" fmla="*/ 1015965 h 1421596"/>
              <a:gd name="connsiteX3" fmla="*/ 0 w 6705179"/>
              <a:gd name="connsiteY3" fmla="*/ 1056159 h 1421596"/>
              <a:gd name="connsiteX4" fmla="*/ 0 w 6705179"/>
              <a:gd name="connsiteY4" fmla="*/ 0 h 1421596"/>
              <a:gd name="connsiteX0" fmla="*/ 0 w 6601586"/>
              <a:gd name="connsiteY0" fmla="*/ 0 h 1188926"/>
              <a:gd name="connsiteX1" fmla="*/ 6444208 w 6601586"/>
              <a:gd name="connsiteY1" fmla="*/ 0 h 1188926"/>
              <a:gd name="connsiteX2" fmla="*/ 3570380 w 6601586"/>
              <a:gd name="connsiteY2" fmla="*/ 573837 h 1188926"/>
              <a:gd name="connsiteX3" fmla="*/ 0 w 6601586"/>
              <a:gd name="connsiteY3" fmla="*/ 1056159 h 1188926"/>
              <a:gd name="connsiteX4" fmla="*/ 0 w 6601586"/>
              <a:gd name="connsiteY4" fmla="*/ 0 h 1188926"/>
              <a:gd name="connsiteX0" fmla="*/ 0 w 6108207"/>
              <a:gd name="connsiteY0" fmla="*/ 0 h 1091135"/>
              <a:gd name="connsiteX1" fmla="*/ 5871452 w 6108207"/>
              <a:gd name="connsiteY1" fmla="*/ 281354 h 1091135"/>
              <a:gd name="connsiteX2" fmla="*/ 3570380 w 6108207"/>
              <a:gd name="connsiteY2" fmla="*/ 573837 h 1091135"/>
              <a:gd name="connsiteX3" fmla="*/ 0 w 6108207"/>
              <a:gd name="connsiteY3" fmla="*/ 1056159 h 1091135"/>
              <a:gd name="connsiteX4" fmla="*/ 0 w 6108207"/>
              <a:gd name="connsiteY4" fmla="*/ 0 h 1091135"/>
              <a:gd name="connsiteX0" fmla="*/ 0 w 5871452"/>
              <a:gd name="connsiteY0" fmla="*/ 0 h 1091135"/>
              <a:gd name="connsiteX1" fmla="*/ 5871452 w 5871452"/>
              <a:gd name="connsiteY1" fmla="*/ 281354 h 1091135"/>
              <a:gd name="connsiteX2" fmla="*/ 3570380 w 5871452"/>
              <a:gd name="connsiteY2" fmla="*/ 573837 h 1091135"/>
              <a:gd name="connsiteX3" fmla="*/ 0 w 5871452"/>
              <a:gd name="connsiteY3" fmla="*/ 1056159 h 1091135"/>
              <a:gd name="connsiteX4" fmla="*/ 0 w 5871452"/>
              <a:gd name="connsiteY4" fmla="*/ 0 h 1091135"/>
              <a:gd name="connsiteX0" fmla="*/ 0 w 6544692"/>
              <a:gd name="connsiteY0" fmla="*/ 0 h 1093359"/>
              <a:gd name="connsiteX1" fmla="*/ 6544692 w 6544692"/>
              <a:gd name="connsiteY1" fmla="*/ 30145 h 1093359"/>
              <a:gd name="connsiteX2" fmla="*/ 3570380 w 6544692"/>
              <a:gd name="connsiteY2" fmla="*/ 573837 h 1093359"/>
              <a:gd name="connsiteX3" fmla="*/ 0 w 6544692"/>
              <a:gd name="connsiteY3" fmla="*/ 1056159 h 1093359"/>
              <a:gd name="connsiteX4" fmla="*/ 0 w 6544692"/>
              <a:gd name="connsiteY4" fmla="*/ 0 h 1093359"/>
              <a:gd name="connsiteX0" fmla="*/ 0 w 6564788"/>
              <a:gd name="connsiteY0" fmla="*/ 30145 h 1063214"/>
              <a:gd name="connsiteX1" fmla="*/ 6564788 w 6564788"/>
              <a:gd name="connsiteY1" fmla="*/ 0 h 1063214"/>
              <a:gd name="connsiteX2" fmla="*/ 3590476 w 6564788"/>
              <a:gd name="connsiteY2" fmla="*/ 543692 h 1063214"/>
              <a:gd name="connsiteX3" fmla="*/ 20096 w 6564788"/>
              <a:gd name="connsiteY3" fmla="*/ 1026014 h 1063214"/>
              <a:gd name="connsiteX4" fmla="*/ 0 w 6564788"/>
              <a:gd name="connsiteY4" fmla="*/ 30145 h 1063214"/>
              <a:gd name="connsiteX0" fmla="*/ 0 w 6574837"/>
              <a:gd name="connsiteY0" fmla="*/ 0 h 1063214"/>
              <a:gd name="connsiteX1" fmla="*/ 6574837 w 6574837"/>
              <a:gd name="connsiteY1" fmla="*/ 0 h 1063214"/>
              <a:gd name="connsiteX2" fmla="*/ 3600525 w 6574837"/>
              <a:gd name="connsiteY2" fmla="*/ 543692 h 1063214"/>
              <a:gd name="connsiteX3" fmla="*/ 30145 w 6574837"/>
              <a:gd name="connsiteY3" fmla="*/ 1026014 h 1063214"/>
              <a:gd name="connsiteX4" fmla="*/ 0 w 6574837"/>
              <a:gd name="connsiteY4" fmla="*/ 0 h 1063214"/>
              <a:gd name="connsiteX0" fmla="*/ 20096 w 6594933"/>
              <a:gd name="connsiteY0" fmla="*/ 0 h 1091907"/>
              <a:gd name="connsiteX1" fmla="*/ 6594933 w 6594933"/>
              <a:gd name="connsiteY1" fmla="*/ 0 h 1091907"/>
              <a:gd name="connsiteX2" fmla="*/ 3620621 w 6594933"/>
              <a:gd name="connsiteY2" fmla="*/ 543692 h 1091907"/>
              <a:gd name="connsiteX3" fmla="*/ 0 w 6594933"/>
              <a:gd name="connsiteY3" fmla="*/ 1056159 h 1091907"/>
              <a:gd name="connsiteX4" fmla="*/ 20096 w 6594933"/>
              <a:gd name="connsiteY4" fmla="*/ 0 h 1091907"/>
              <a:gd name="connsiteX0" fmla="*/ 20096 w 6594933"/>
              <a:gd name="connsiteY0" fmla="*/ 0 h 1098347"/>
              <a:gd name="connsiteX1" fmla="*/ 6594933 w 6594933"/>
              <a:gd name="connsiteY1" fmla="*/ 0 h 1098347"/>
              <a:gd name="connsiteX2" fmla="*/ 3620621 w 6594933"/>
              <a:gd name="connsiteY2" fmla="*/ 543692 h 1098347"/>
              <a:gd name="connsiteX3" fmla="*/ 0 w 6594933"/>
              <a:gd name="connsiteY3" fmla="*/ 1056159 h 1098347"/>
              <a:gd name="connsiteX4" fmla="*/ 20096 w 6594933"/>
              <a:gd name="connsiteY4" fmla="*/ 0 h 1098347"/>
              <a:gd name="connsiteX0" fmla="*/ 20096 w 6594933"/>
              <a:gd name="connsiteY0" fmla="*/ 0 h 1067109"/>
              <a:gd name="connsiteX1" fmla="*/ 6594933 w 6594933"/>
              <a:gd name="connsiteY1" fmla="*/ 0 h 1067109"/>
              <a:gd name="connsiteX2" fmla="*/ 3620621 w 6594933"/>
              <a:gd name="connsiteY2" fmla="*/ 543692 h 1067109"/>
              <a:gd name="connsiteX3" fmla="*/ 0 w 6594933"/>
              <a:gd name="connsiteY3" fmla="*/ 1056159 h 1067109"/>
              <a:gd name="connsiteX4" fmla="*/ 20096 w 6594933"/>
              <a:gd name="connsiteY4" fmla="*/ 0 h 1067109"/>
              <a:gd name="connsiteX0" fmla="*/ 12159 w 6586996"/>
              <a:gd name="connsiteY0" fmla="*/ 0 h 1049874"/>
              <a:gd name="connsiteX1" fmla="*/ 6586996 w 6586996"/>
              <a:gd name="connsiteY1" fmla="*/ 0 h 1049874"/>
              <a:gd name="connsiteX2" fmla="*/ 3612684 w 6586996"/>
              <a:gd name="connsiteY2" fmla="*/ 543692 h 1049874"/>
              <a:gd name="connsiteX3" fmla="*/ 0 w 6586996"/>
              <a:gd name="connsiteY3" fmla="*/ 1038514 h 1049874"/>
              <a:gd name="connsiteX4" fmla="*/ 12159 w 6586996"/>
              <a:gd name="connsiteY4" fmla="*/ 0 h 1049874"/>
              <a:gd name="connsiteX0" fmla="*/ 0 w 6574837"/>
              <a:gd name="connsiteY0" fmla="*/ 0 h 1049874"/>
              <a:gd name="connsiteX1" fmla="*/ 6574837 w 6574837"/>
              <a:gd name="connsiteY1" fmla="*/ 0 h 1049874"/>
              <a:gd name="connsiteX2" fmla="*/ 3600525 w 6574837"/>
              <a:gd name="connsiteY2" fmla="*/ 543692 h 1049874"/>
              <a:gd name="connsiteX3" fmla="*/ 3714 w 6574837"/>
              <a:gd name="connsiteY3" fmla="*/ 1038514 h 1049874"/>
              <a:gd name="connsiteX4" fmla="*/ 0 w 6574837"/>
              <a:gd name="connsiteY4" fmla="*/ 0 h 1049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4837" h="1049874">
                <a:moveTo>
                  <a:pt x="0" y="0"/>
                </a:moveTo>
                <a:lnTo>
                  <a:pt x="6574837" y="0"/>
                </a:lnTo>
                <a:cubicBezTo>
                  <a:pt x="6436371" y="304980"/>
                  <a:pt x="4699680" y="367666"/>
                  <a:pt x="3600525" y="543692"/>
                </a:cubicBezTo>
                <a:cubicBezTo>
                  <a:pt x="2501370" y="719718"/>
                  <a:pt x="2819464" y="1122430"/>
                  <a:pt x="3714" y="1038514"/>
                </a:cubicBezTo>
                <a:lnTo>
                  <a:pt x="0" y="0"/>
                </a:lnTo>
                <a:close/>
              </a:path>
            </a:pathLst>
          </a:custGeom>
          <a:solidFill>
            <a:srgbClr val="00D0E6"/>
          </a:solidFill>
          <a:ln w="25400" cap="flat" cmpd="sng" algn="ctr">
            <a:noFill/>
            <a:prstDash val="solid"/>
          </a:ln>
          <a:effectLst>
            <a:outerShdw blurRad="266700" dist="38100" dir="5400000" algn="t" rotWithShape="0">
              <a:prstClr val="black">
                <a:alpha val="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prstClr val="white"/>
              </a:solidFill>
              <a:effectLst/>
              <a:uLnTx/>
              <a:uFillTx/>
              <a:latin typeface="Calibri"/>
              <a:ea typeface="+mn-ea"/>
              <a:cs typeface="+mn-cs"/>
            </a:endParaRPr>
          </a:p>
        </p:txBody>
      </p:sp>
      <p:pic>
        <p:nvPicPr>
          <p:cNvPr id="9" name="Imag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47573" y="206466"/>
            <a:ext cx="2096033" cy="897800"/>
          </a:xfrm>
          <a:prstGeom prst="rect">
            <a:avLst/>
          </a:prstGeom>
        </p:spPr>
      </p:pic>
      <p:pic>
        <p:nvPicPr>
          <p:cNvPr id="10" name="Image 9"/>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232576" y="206466"/>
            <a:ext cx="3119669" cy="773628"/>
          </a:xfrm>
          <a:prstGeom prst="rect">
            <a:avLst/>
          </a:prstGeom>
        </p:spPr>
      </p:pic>
    </p:spTree>
    <p:extLst>
      <p:ext uri="{BB962C8B-B14F-4D97-AF65-F5344CB8AC3E}">
        <p14:creationId xmlns:p14="http://schemas.microsoft.com/office/powerpoint/2010/main" val="245913421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315955" y="2276872"/>
            <a:ext cx="6408712" cy="1569660"/>
          </a:xfrm>
          <a:prstGeom prst="rect">
            <a:avLst/>
          </a:prstGeom>
          <a:noFill/>
        </p:spPr>
        <p:txBody>
          <a:bodyPr wrap="square" rtlCol="0">
            <a:spAutoFit/>
          </a:bodyPr>
          <a:lstStyle/>
          <a:p>
            <a:pPr algn="ctr">
              <a:defRPr/>
            </a:pPr>
            <a:r>
              <a:rPr lang="fr-FR" sz="4800" dirty="0">
                <a:solidFill>
                  <a:srgbClr val="00D0E6"/>
                </a:solidFill>
                <a:latin typeface="Comic Sans MS" panose="030F0702030302020204" pitchFamily="66" charset="0"/>
              </a:rPr>
              <a:t>Infirmière en pratique avancée</a:t>
            </a:r>
          </a:p>
        </p:txBody>
      </p:sp>
      <p:sp>
        <p:nvSpPr>
          <p:cNvPr id="7" name="ZoneTexte 6"/>
          <p:cNvSpPr txBox="1"/>
          <p:nvPr/>
        </p:nvSpPr>
        <p:spPr>
          <a:xfrm>
            <a:off x="1497599" y="4653136"/>
            <a:ext cx="9252520" cy="2339102"/>
          </a:xfrm>
          <a:prstGeom prst="rect">
            <a:avLst/>
          </a:prstGeom>
          <a:noFill/>
        </p:spPr>
        <p:txBody>
          <a:bodyPr wrap="square" rtlCol="0">
            <a:spAutoFit/>
          </a:bodyPr>
          <a:lstStyle/>
          <a:p>
            <a:pPr algn="ctr"/>
            <a:r>
              <a:rPr lang="fr-FR" sz="2400" b="1" spc="-100" dirty="0">
                <a:solidFill>
                  <a:srgbClr val="006EA5"/>
                </a:solidFill>
                <a:ea typeface="Verdana" pitchFamily="34" charset="0"/>
                <a:cs typeface="Courier New" pitchFamily="49" charset="0"/>
              </a:rPr>
              <a:t>Direction générale de l’offre de soins (DGOS)</a:t>
            </a:r>
          </a:p>
          <a:p>
            <a:pPr algn="ctr"/>
            <a:r>
              <a:rPr lang="fr-FR" sz="2400" b="1" spc="-100" dirty="0">
                <a:solidFill>
                  <a:srgbClr val="006EA5"/>
                </a:solidFill>
                <a:ea typeface="Verdana" pitchFamily="34" charset="0"/>
                <a:cs typeface="Courier New" pitchFamily="49" charset="0"/>
              </a:rPr>
              <a:t>Sous-direction des ressources humaines du système de santé</a:t>
            </a:r>
          </a:p>
          <a:p>
            <a:pPr algn="ctr"/>
            <a:endParaRPr lang="fr-FR" sz="2400" b="1" spc="-100" dirty="0">
              <a:solidFill>
                <a:srgbClr val="006EA5"/>
              </a:solidFill>
              <a:ea typeface="Verdana" pitchFamily="34" charset="0"/>
              <a:cs typeface="Courier New" pitchFamily="49" charset="0"/>
            </a:endParaRPr>
          </a:p>
          <a:p>
            <a:pPr algn="ctr"/>
            <a:r>
              <a:rPr lang="fr-FR" b="1" spc="-100" dirty="0">
                <a:solidFill>
                  <a:srgbClr val="006EA5"/>
                </a:solidFill>
                <a:ea typeface="Verdana" pitchFamily="34" charset="0"/>
                <a:cs typeface="Courier New" pitchFamily="49" charset="0"/>
              </a:rPr>
              <a:t>Caroline COLLIN, adjointe au chef de bureau exercice, déontologie et développement professionnel continu</a:t>
            </a:r>
          </a:p>
          <a:p>
            <a:pPr algn="ctr"/>
            <a:r>
              <a:rPr lang="fr-FR" b="1" spc="-100" dirty="0">
                <a:solidFill>
                  <a:srgbClr val="006EA5"/>
                </a:solidFill>
                <a:ea typeface="Verdana" pitchFamily="34" charset="0"/>
                <a:cs typeface="Courier New" pitchFamily="49" charset="0"/>
              </a:rPr>
              <a:t>Brigitte FEUILLEBOIS, conseillère-experte pour les professions paramédicales</a:t>
            </a:r>
          </a:p>
          <a:p>
            <a:pPr algn="ctr"/>
            <a:r>
              <a:rPr lang="fr-FR" b="1" spc="-100" dirty="0">
                <a:solidFill>
                  <a:srgbClr val="006EA5"/>
                </a:solidFill>
                <a:ea typeface="Verdana" pitchFamily="34" charset="0"/>
                <a:cs typeface="Courier New" pitchFamily="49" charset="0"/>
              </a:rPr>
              <a:t>Marine LAMARCHE, chargée de mission exercice des professions paramédicales</a:t>
            </a:r>
          </a:p>
          <a:p>
            <a:pPr algn="ctr"/>
            <a:r>
              <a:rPr lang="fr-FR" sz="2000" b="1" spc="-100" dirty="0">
                <a:solidFill>
                  <a:srgbClr val="006EA5"/>
                </a:solidFill>
                <a:ea typeface="Verdana" pitchFamily="34" charset="0"/>
                <a:cs typeface="Courier New" pitchFamily="49" charset="0"/>
              </a:rPr>
              <a:t> </a:t>
            </a:r>
            <a:endParaRPr lang="fr-FR" sz="4800" b="1" spc="-100" dirty="0">
              <a:solidFill>
                <a:srgbClr val="006EA5"/>
              </a:solidFill>
              <a:ea typeface="Verdana" pitchFamily="34" charset="0"/>
              <a:cs typeface="Courier New" pitchFamily="49" charset="0"/>
            </a:endParaRPr>
          </a:p>
        </p:txBody>
      </p:sp>
      <p:cxnSp>
        <p:nvCxnSpPr>
          <p:cNvPr id="3" name="Connecteur droit 2"/>
          <p:cNvCxnSpPr/>
          <p:nvPr/>
        </p:nvCxnSpPr>
        <p:spPr>
          <a:xfrm flipH="1">
            <a:off x="3287688" y="2276872"/>
            <a:ext cx="648072" cy="1656184"/>
          </a:xfrm>
          <a:prstGeom prst="line">
            <a:avLst/>
          </a:prstGeom>
          <a:ln w="12700">
            <a:solidFill>
              <a:srgbClr val="006EA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5720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64135" y="1556793"/>
            <a:ext cx="8280920" cy="2062103"/>
          </a:xfrm>
          <a:prstGeom prst="rect">
            <a:avLst/>
          </a:prstGeom>
          <a:noFill/>
        </p:spPr>
        <p:txBody>
          <a:bodyPr wrap="square" rtlCol="0">
            <a:spAutoFit/>
          </a:bodyPr>
          <a:lstStyle/>
          <a:p>
            <a:r>
              <a:rPr lang="fr-FR" sz="2800" b="1" kern="0" dirty="0">
                <a:solidFill>
                  <a:srgbClr val="006EA5"/>
                </a:solidFill>
                <a:latin typeface="Comic Sans MS" panose="030F0702030302020204" pitchFamily="66" charset="0"/>
              </a:rPr>
              <a:t>Principes </a:t>
            </a:r>
          </a:p>
          <a:p>
            <a:endParaRPr lang="fr-FR" sz="2800" b="1" kern="0" dirty="0">
              <a:solidFill>
                <a:srgbClr val="006EA5"/>
              </a:solidFill>
              <a:latin typeface="Comic Sans MS" panose="030F0702030302020204" pitchFamily="66" charset="0"/>
            </a:endParaRPr>
          </a:p>
          <a:p>
            <a:pPr marL="285750" indent="-285750">
              <a:buFont typeface="Wingdings" panose="05000000000000000000" pitchFamily="2" charset="2"/>
              <a:buChar char="§"/>
            </a:pPr>
            <a:r>
              <a:rPr lang="fr-FR" dirty="0"/>
              <a:t>L’IPA participe à la prise en charge globale d’un patient dont le suivi lui est confié ;</a:t>
            </a:r>
          </a:p>
          <a:p>
            <a:pPr marL="285750" indent="-285750">
              <a:buFont typeface="Wingdings" panose="05000000000000000000" pitchFamily="2" charset="2"/>
              <a:buChar char="§"/>
            </a:pPr>
            <a:r>
              <a:rPr lang="fr-FR" dirty="0"/>
              <a:t>La conduite diagnostic et les choix thérapeutiques sont définis par ce médecin ;</a:t>
            </a:r>
          </a:p>
          <a:p>
            <a:pPr marL="285750" indent="-285750">
              <a:buFont typeface="Wingdings" panose="05000000000000000000" pitchFamily="2" charset="2"/>
              <a:buChar char="§"/>
            </a:pPr>
            <a:r>
              <a:rPr lang="fr-FR" dirty="0"/>
              <a:t>L’établissement d’un protocole d’organisation entre IPA et médecin.</a:t>
            </a:r>
          </a:p>
          <a:p>
            <a:endParaRPr lang="fr-FR" dirty="0"/>
          </a:p>
        </p:txBody>
      </p:sp>
      <p:sp>
        <p:nvSpPr>
          <p:cNvPr id="3" name="ZoneTexte 2"/>
          <p:cNvSpPr txBox="1"/>
          <p:nvPr/>
        </p:nvSpPr>
        <p:spPr>
          <a:xfrm>
            <a:off x="1864135" y="3596675"/>
            <a:ext cx="8912385" cy="2893100"/>
          </a:xfrm>
          <a:prstGeom prst="rect">
            <a:avLst/>
          </a:prstGeom>
          <a:noFill/>
        </p:spPr>
        <p:txBody>
          <a:bodyPr wrap="square" rtlCol="0">
            <a:spAutoFit/>
          </a:bodyPr>
          <a:lstStyle/>
          <a:p>
            <a:r>
              <a:rPr lang="fr-FR" sz="2800" b="1" kern="0" dirty="0">
                <a:solidFill>
                  <a:srgbClr val="006EA5"/>
                </a:solidFill>
                <a:latin typeface="Comic Sans MS" panose="030F0702030302020204" pitchFamily="66" charset="0"/>
              </a:rPr>
              <a:t>Compétences</a:t>
            </a:r>
          </a:p>
          <a:p>
            <a:endParaRPr lang="fr-FR" sz="2800" b="1" kern="0" dirty="0">
              <a:solidFill>
                <a:srgbClr val="006EA5"/>
              </a:solidFill>
              <a:latin typeface="Comic Sans MS" panose="030F0702030302020204" pitchFamily="66" charset="0"/>
            </a:endParaRPr>
          </a:p>
          <a:p>
            <a:pPr marL="285750" indent="-285750">
              <a:buFont typeface="Wingdings" panose="05000000000000000000" pitchFamily="2" charset="2"/>
              <a:buChar char="§"/>
            </a:pPr>
            <a:r>
              <a:rPr lang="fr-FR" dirty="0"/>
              <a:t>Entretien, anamnèse, examen clinique ;</a:t>
            </a:r>
          </a:p>
          <a:p>
            <a:pPr marL="285750" indent="-285750">
              <a:buFont typeface="Wingdings" panose="05000000000000000000" pitchFamily="2" charset="2"/>
              <a:buChar char="§"/>
            </a:pPr>
            <a:r>
              <a:rPr lang="fr-FR" dirty="0"/>
              <a:t>Activités d’orientation, d’éducation, de prévention et de dépistage ;</a:t>
            </a:r>
          </a:p>
          <a:p>
            <a:pPr marL="285750" indent="-285750">
              <a:buFont typeface="Wingdings" panose="05000000000000000000" pitchFamily="2" charset="2"/>
              <a:buChar char="§"/>
            </a:pPr>
            <a:r>
              <a:rPr lang="fr-FR" dirty="0"/>
              <a:t>Actes d’évaluation et de conclusion cliniques, actes de surveillance cliniques/paracliniques pour adapter le suivi du patient en fonction résultats des actes techniques, des examens complémentaires ;</a:t>
            </a:r>
          </a:p>
          <a:p>
            <a:pPr marL="285750" indent="-285750">
              <a:buFont typeface="Wingdings" panose="05000000000000000000" pitchFamily="2" charset="2"/>
              <a:buChar char="§"/>
            </a:pPr>
            <a:r>
              <a:rPr lang="fr-FR" dirty="0"/>
              <a:t>Actes techniques et demande d’actes de suivi et de prévention ;</a:t>
            </a:r>
          </a:p>
          <a:p>
            <a:pPr marL="285750" indent="-285750">
              <a:buFont typeface="Wingdings" panose="05000000000000000000" pitchFamily="2" charset="2"/>
              <a:buChar char="§"/>
            </a:pPr>
            <a:r>
              <a:rPr lang="fr-FR" dirty="0"/>
              <a:t>Prescriptions : médicaments, DM, examens de biologie.</a:t>
            </a:r>
          </a:p>
        </p:txBody>
      </p:sp>
    </p:spTree>
    <p:extLst>
      <p:ext uri="{BB962C8B-B14F-4D97-AF65-F5344CB8AC3E}">
        <p14:creationId xmlns:p14="http://schemas.microsoft.com/office/powerpoint/2010/main" val="1986385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500"/>
                                        <p:tgtEl>
                                          <p:spTgt spid="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500"/>
                                        <p:tgtEl>
                                          <p:spTgt spid="3">
                                            <p:txEl>
                                              <p:pRg st="0" end="0"/>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63552" y="1484785"/>
            <a:ext cx="8352928" cy="646331"/>
          </a:xfrm>
          <a:prstGeom prst="rect">
            <a:avLst/>
          </a:prstGeom>
          <a:noFill/>
        </p:spPr>
        <p:txBody>
          <a:bodyPr wrap="square" rtlCol="0">
            <a:spAutoFit/>
          </a:bodyPr>
          <a:lstStyle/>
          <a:p>
            <a:r>
              <a:rPr lang="fr-FR" sz="3600" b="1" dirty="0">
                <a:solidFill>
                  <a:srgbClr val="006EA5"/>
                </a:solidFill>
                <a:latin typeface="Comic Sans MS" panose="030F0702030302020204" pitchFamily="66" charset="0"/>
              </a:rPr>
              <a:t>Formation IPA</a:t>
            </a:r>
          </a:p>
        </p:txBody>
      </p:sp>
      <p:sp>
        <p:nvSpPr>
          <p:cNvPr id="4" name="Rectangle 3"/>
          <p:cNvSpPr/>
          <p:nvPr/>
        </p:nvSpPr>
        <p:spPr>
          <a:xfrm>
            <a:off x="6672064" y="3275521"/>
            <a:ext cx="3456384" cy="646331"/>
          </a:xfrm>
          <a:prstGeom prst="rect">
            <a:avLst/>
          </a:prstGeom>
        </p:spPr>
        <p:txBody>
          <a:bodyPr wrap="square">
            <a:spAutoFit/>
          </a:bodyPr>
          <a:lstStyle/>
          <a:p>
            <a:r>
              <a:rPr lang="fr-FR" b="1" dirty="0">
                <a:solidFill>
                  <a:srgbClr val="FF6600"/>
                </a:solidFill>
                <a:latin typeface="Comic Sans MS" panose="030F0702030302020204" pitchFamily="66" charset="0"/>
                <a:ea typeface="Calibri" panose="020F0502020204030204" pitchFamily="34" charset="0"/>
                <a:cs typeface="Times New Roman" panose="02020603050405020304" pitchFamily="18" charset="0"/>
              </a:rPr>
              <a:t>En 2018, ce sont 400 étudiants inscrits :</a:t>
            </a:r>
          </a:p>
        </p:txBody>
      </p:sp>
      <p:sp>
        <p:nvSpPr>
          <p:cNvPr id="6" name="Rectangle 5"/>
          <p:cNvSpPr/>
          <p:nvPr/>
        </p:nvSpPr>
        <p:spPr>
          <a:xfrm>
            <a:off x="6672064" y="4065895"/>
            <a:ext cx="3995936" cy="2585323"/>
          </a:xfrm>
          <a:prstGeom prst="rect">
            <a:avLst/>
          </a:prstGeom>
        </p:spPr>
        <p:txBody>
          <a:bodyPr wrap="square">
            <a:spAutoFit/>
          </a:bodyPr>
          <a:lstStyle/>
          <a:p>
            <a:pPr marL="285750" indent="-285750">
              <a:buFont typeface="Wingdings" panose="05000000000000000000" pitchFamily="2" charset="2"/>
              <a:buChar char="Ø"/>
            </a:pPr>
            <a:r>
              <a:rPr lang="fr-FR" b="1" i="1" dirty="0">
                <a:solidFill>
                  <a:srgbClr val="FF6600"/>
                </a:solidFill>
                <a:latin typeface="Comic Sans MS" panose="030F0702030302020204" pitchFamily="66" charset="0"/>
                <a:ea typeface="Calibri" panose="020F0502020204030204" pitchFamily="34" charset="0"/>
                <a:cs typeface="Times New Roman" panose="02020603050405020304" pitchFamily="18" charset="0"/>
              </a:rPr>
              <a:t>70 directement en 2</a:t>
            </a:r>
            <a:r>
              <a:rPr lang="fr-FR" b="1" i="1" baseline="30000" dirty="0">
                <a:solidFill>
                  <a:srgbClr val="FF6600"/>
                </a:solidFill>
                <a:latin typeface="Comic Sans MS" panose="030F0702030302020204" pitchFamily="66" charset="0"/>
                <a:ea typeface="Calibri" panose="020F0502020204030204" pitchFamily="34" charset="0"/>
                <a:cs typeface="Times New Roman" panose="02020603050405020304" pitchFamily="18" charset="0"/>
              </a:rPr>
              <a:t>nde</a:t>
            </a:r>
            <a:r>
              <a:rPr lang="fr-FR" b="1" i="1" dirty="0">
                <a:solidFill>
                  <a:srgbClr val="FF6600"/>
                </a:solidFill>
                <a:latin typeface="Comic Sans MS" panose="030F0702030302020204" pitchFamily="66" charset="0"/>
                <a:ea typeface="Calibri" panose="020F0502020204030204" pitchFamily="34" charset="0"/>
                <a:cs typeface="Times New Roman" panose="02020603050405020304" pitchFamily="18" charset="0"/>
              </a:rPr>
              <a:t> année </a:t>
            </a:r>
          </a:p>
          <a:p>
            <a:pPr marL="285750" indent="-285750">
              <a:buFont typeface="Wingdings" panose="05000000000000000000" pitchFamily="2" charset="2"/>
              <a:buChar char="Ø"/>
            </a:pPr>
            <a:r>
              <a:rPr lang="fr-FR" b="1" i="1" dirty="0">
                <a:solidFill>
                  <a:srgbClr val="FF6600"/>
                </a:solidFill>
                <a:latin typeface="Comic Sans MS" panose="030F0702030302020204" pitchFamily="66" charset="0"/>
                <a:ea typeface="Calibri" panose="020F0502020204030204" pitchFamily="34" charset="0"/>
                <a:cs typeface="Times New Roman" panose="02020603050405020304" pitchFamily="18" charset="0"/>
              </a:rPr>
              <a:t>170 en exercice hospitalier </a:t>
            </a:r>
          </a:p>
          <a:p>
            <a:pPr marL="285750" indent="-285750">
              <a:buFont typeface="Wingdings" panose="05000000000000000000" pitchFamily="2" charset="2"/>
              <a:buChar char="Ø"/>
            </a:pPr>
            <a:r>
              <a:rPr lang="fr-FR" b="1" i="1" dirty="0">
                <a:solidFill>
                  <a:srgbClr val="FF6600"/>
                </a:solidFill>
                <a:latin typeface="Comic Sans MS" panose="030F0702030302020204" pitchFamily="66" charset="0"/>
                <a:ea typeface="Calibri" panose="020F0502020204030204" pitchFamily="34" charset="0"/>
                <a:cs typeface="Times New Roman" panose="02020603050405020304" pitchFamily="18" charset="0"/>
              </a:rPr>
              <a:t>70 en exercice libéral </a:t>
            </a:r>
          </a:p>
          <a:p>
            <a:pPr marL="285750" indent="-285750">
              <a:buFont typeface="Wingdings" panose="05000000000000000000" pitchFamily="2" charset="2"/>
              <a:buChar char="Ø"/>
            </a:pPr>
            <a:r>
              <a:rPr lang="fr-FR" b="1" i="1" dirty="0">
                <a:solidFill>
                  <a:srgbClr val="FF6600"/>
                </a:solidFill>
                <a:latin typeface="Comic Sans MS" panose="030F0702030302020204" pitchFamily="66" charset="0"/>
                <a:ea typeface="Calibri" panose="020F0502020204030204" pitchFamily="34" charset="0"/>
                <a:cs typeface="Times New Roman" panose="02020603050405020304" pitchFamily="18" charset="0"/>
              </a:rPr>
              <a:t>15 en exercice maison sa santé.</a:t>
            </a:r>
          </a:p>
          <a:p>
            <a:pPr algn="ctr"/>
            <a:endParaRPr lang="fr-FR" b="1" dirty="0">
              <a:solidFill>
                <a:srgbClr val="FF660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fr-FR" b="1" dirty="0">
              <a:solidFill>
                <a:srgbClr val="FF660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fr-FR" b="1" dirty="0">
              <a:solidFill>
                <a:srgbClr val="FF6600"/>
              </a:solidFill>
              <a:latin typeface="Comic Sans MS" panose="030F0702030302020204" pitchFamily="66" charset="0"/>
              <a:cs typeface="Times New Roman" panose="02020603050405020304" pitchFamily="18" charset="0"/>
            </a:endParaRPr>
          </a:p>
          <a:p>
            <a:pPr algn="ctr"/>
            <a:endParaRPr lang="fr-FR" dirty="0">
              <a:solidFill>
                <a:srgbClr val="FF6600"/>
              </a:solidFill>
              <a:latin typeface="Comic Sans MS" panose="030F0702030302020204" pitchFamily="66" charset="0"/>
            </a:endParaRPr>
          </a:p>
        </p:txBody>
      </p:sp>
      <p:sp>
        <p:nvSpPr>
          <p:cNvPr id="7" name="Rectangle 6"/>
          <p:cNvSpPr/>
          <p:nvPr/>
        </p:nvSpPr>
        <p:spPr>
          <a:xfrm>
            <a:off x="6398705" y="2552246"/>
            <a:ext cx="4572000" cy="584775"/>
          </a:xfrm>
          <a:prstGeom prst="rect">
            <a:avLst/>
          </a:prstGeom>
        </p:spPr>
        <p:txBody>
          <a:bodyPr>
            <a:spAutoFit/>
          </a:bodyPr>
          <a:lstStyle/>
          <a:p>
            <a:pPr lvl="0" algn="ctr"/>
            <a:r>
              <a:rPr lang="fr-FR" sz="3200" dirty="0">
                <a:solidFill>
                  <a:srgbClr val="006EA5"/>
                </a:solidFill>
              </a:rPr>
              <a:t>Quelques chiffres-clés !</a:t>
            </a:r>
          </a:p>
        </p:txBody>
      </p:sp>
      <p:cxnSp>
        <p:nvCxnSpPr>
          <p:cNvPr id="8" name="Connecteur droit 7"/>
          <p:cNvCxnSpPr/>
          <p:nvPr/>
        </p:nvCxnSpPr>
        <p:spPr>
          <a:xfrm>
            <a:off x="2083377" y="2276872"/>
            <a:ext cx="2447925" cy="0"/>
          </a:xfrm>
          <a:prstGeom prst="line">
            <a:avLst/>
          </a:prstGeom>
          <a:ln w="50800">
            <a:solidFill>
              <a:srgbClr val="FF6600"/>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2351584" y="2552246"/>
            <a:ext cx="3888432" cy="2739211"/>
          </a:xfrm>
          <a:prstGeom prst="rect">
            <a:avLst/>
          </a:prstGeom>
          <a:noFill/>
        </p:spPr>
        <p:txBody>
          <a:bodyPr wrap="square" rtlCol="0">
            <a:spAutoFit/>
          </a:bodyPr>
          <a:lstStyle/>
          <a:p>
            <a:r>
              <a:rPr lang="fr-FR" sz="3200" dirty="0">
                <a:solidFill>
                  <a:srgbClr val="006EA5"/>
                </a:solidFill>
              </a:rPr>
              <a:t>Accès à la formation</a:t>
            </a:r>
          </a:p>
          <a:p>
            <a:endParaRPr lang="fr-FR" sz="3200" dirty="0">
              <a:solidFill>
                <a:srgbClr val="006EA5"/>
              </a:solidFill>
            </a:endParaRPr>
          </a:p>
          <a:p>
            <a:pPr marL="285750" indent="-285750">
              <a:buFont typeface="Wingdings" panose="05000000000000000000" pitchFamily="2" charset="2"/>
              <a:buChar char="§"/>
            </a:pPr>
            <a:r>
              <a:rPr lang="fr-FR" dirty="0"/>
              <a:t>Diplôme d’Etat infirmier</a:t>
            </a:r>
          </a:p>
          <a:p>
            <a:pPr marL="285750" indent="-285750">
              <a:buFont typeface="Wingdings" panose="05000000000000000000" pitchFamily="2" charset="2"/>
              <a:buChar char="§"/>
            </a:pPr>
            <a:endParaRPr lang="fr-FR" dirty="0"/>
          </a:p>
          <a:p>
            <a:pPr marL="285750" indent="-285750">
              <a:buFont typeface="Wingdings" panose="05000000000000000000" pitchFamily="2" charset="2"/>
              <a:buChar char="§"/>
            </a:pPr>
            <a:r>
              <a:rPr lang="fr-FR" dirty="0"/>
              <a:t>Formation initiale ou continue</a:t>
            </a:r>
          </a:p>
          <a:p>
            <a:r>
              <a:rPr lang="fr-FR" dirty="0"/>
              <a:t> </a:t>
            </a:r>
          </a:p>
          <a:p>
            <a:pPr marL="285750" indent="-285750">
              <a:buFont typeface="Wingdings" panose="05000000000000000000" pitchFamily="2" charset="2"/>
              <a:buChar char="§"/>
            </a:pPr>
            <a:r>
              <a:rPr lang="fr-FR" dirty="0"/>
              <a:t>VAE/VES : passage en deuxième année directement </a:t>
            </a:r>
          </a:p>
        </p:txBody>
      </p:sp>
      <p:sp>
        <p:nvSpPr>
          <p:cNvPr id="3" name="Rectangle 2"/>
          <p:cNvSpPr/>
          <p:nvPr/>
        </p:nvSpPr>
        <p:spPr>
          <a:xfrm>
            <a:off x="2473718" y="5566828"/>
            <a:ext cx="6950492" cy="923330"/>
          </a:xfrm>
          <a:prstGeom prst="rect">
            <a:avLst/>
          </a:prstGeom>
        </p:spPr>
        <p:txBody>
          <a:bodyPr wrap="none">
            <a:spAutoFit/>
          </a:bodyPr>
          <a:lstStyle/>
          <a:p>
            <a:r>
              <a:rPr lang="fr-FR" sz="3600" b="1" dirty="0">
                <a:solidFill>
                  <a:srgbClr val="FF6600"/>
                </a:solidFill>
                <a:latin typeface="Calibri" panose="020F0502020204030204" pitchFamily="34" charset="0"/>
                <a:ea typeface="Calibri" panose="020F0502020204030204" pitchFamily="34" charset="0"/>
              </a:rPr>
              <a:t> 16 </a:t>
            </a:r>
            <a:r>
              <a:rPr lang="fr-FR" b="1" dirty="0">
                <a:solidFill>
                  <a:srgbClr val="FF6600"/>
                </a:solidFill>
                <a:latin typeface="Calibri" panose="020F0502020204030204" pitchFamily="34" charset="0"/>
                <a:ea typeface="Calibri" panose="020F0502020204030204" pitchFamily="34" charset="0"/>
              </a:rPr>
              <a:t>universités réparties dans </a:t>
            </a:r>
            <a:r>
              <a:rPr lang="fr-FR" sz="2400" b="1" dirty="0">
                <a:solidFill>
                  <a:srgbClr val="FF6600"/>
                </a:solidFill>
                <a:latin typeface="Calibri" panose="020F0502020204030204" pitchFamily="34" charset="0"/>
                <a:ea typeface="Calibri" panose="020F0502020204030204" pitchFamily="34" charset="0"/>
              </a:rPr>
              <a:t>8</a:t>
            </a:r>
            <a:r>
              <a:rPr lang="fr-FR" b="1" dirty="0">
                <a:solidFill>
                  <a:srgbClr val="FF6600"/>
                </a:solidFill>
                <a:latin typeface="Calibri" panose="020F0502020204030204" pitchFamily="34" charset="0"/>
                <a:ea typeface="Calibri" panose="020F0502020204030204" pitchFamily="34" charset="0"/>
              </a:rPr>
              <a:t> régions ont reçu une accréditation. </a:t>
            </a:r>
          </a:p>
          <a:p>
            <a:pPr algn="ctr"/>
            <a:r>
              <a:rPr lang="fr-FR" b="1" dirty="0">
                <a:solidFill>
                  <a:srgbClr val="FF6600"/>
                </a:solidFill>
                <a:latin typeface="Calibri" panose="020F0502020204030204" pitchFamily="34" charset="0"/>
                <a:ea typeface="Calibri" panose="020F0502020204030204" pitchFamily="34" charset="0"/>
              </a:rPr>
              <a:t>Pour 2019, d’autres régions vont pouvoir entrer dans le dispositif</a:t>
            </a:r>
            <a:endParaRPr lang="fr-FR" dirty="0">
              <a:solidFill>
                <a:srgbClr val="FF6600"/>
              </a:solidFill>
            </a:endParaRPr>
          </a:p>
        </p:txBody>
      </p:sp>
    </p:spTree>
    <p:extLst>
      <p:ext uri="{BB962C8B-B14F-4D97-AF65-F5344CB8AC3E}">
        <p14:creationId xmlns:p14="http://schemas.microsoft.com/office/powerpoint/2010/main" val="3359762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1000"/>
                                        <p:tgtEl>
                                          <p:spTgt spid="9">
                                            <p:txEl>
                                              <p:pRg st="2" end="2"/>
                                            </p:txEl>
                                          </p:spTgt>
                                        </p:tgtEl>
                                      </p:cBhvr>
                                    </p:animEffect>
                                    <p:anim calcmode="lin" valueType="num">
                                      <p:cBhvr>
                                        <p:cTn id="13"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1000"/>
                                        <p:tgtEl>
                                          <p:spTgt spid="9">
                                            <p:txEl>
                                              <p:pRg st="4" end="4"/>
                                            </p:txEl>
                                          </p:spTgt>
                                        </p:tgtEl>
                                      </p:cBhvr>
                                    </p:animEffect>
                                    <p:anim calcmode="lin" valueType="num">
                                      <p:cBhvr>
                                        <p:cTn id="18"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fade">
                                      <p:cBhvr>
                                        <p:cTn id="22" dur="1000"/>
                                        <p:tgtEl>
                                          <p:spTgt spid="9">
                                            <p:txEl>
                                              <p:pRg st="5" end="5"/>
                                            </p:txEl>
                                          </p:spTgt>
                                        </p:tgtEl>
                                      </p:cBhvr>
                                    </p:animEffect>
                                    <p:anim calcmode="lin" valueType="num">
                                      <p:cBhvr>
                                        <p:cTn id="2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9">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fade">
                                      <p:cBhvr>
                                        <p:cTn id="27" dur="1000"/>
                                        <p:tgtEl>
                                          <p:spTgt spid="9">
                                            <p:txEl>
                                              <p:pRg st="6" end="6"/>
                                            </p:txEl>
                                          </p:spTgt>
                                        </p:tgtEl>
                                      </p:cBhvr>
                                    </p:animEffect>
                                    <p:anim calcmode="lin" valueType="num">
                                      <p:cBhvr>
                                        <p:cTn id="28"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7">
                                            <p:txEl>
                                              <p:pRg st="0" end="0"/>
                                            </p:txEl>
                                          </p:spTgt>
                                        </p:tgtEl>
                                        <p:attrNameLst>
                                          <p:attrName>style.visibility</p:attrName>
                                        </p:attrNameLst>
                                      </p:cBhvr>
                                      <p:to>
                                        <p:strVal val="visible"/>
                                      </p:to>
                                    </p:set>
                                    <p:anim calcmode="lin" valueType="num">
                                      <p:cBhvr additive="base">
                                        <p:cTn id="34"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 calcmode="lin" valueType="num">
                                      <p:cBhvr>
                                        <p:cTn id="40"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1"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42"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43" dur="1000"/>
                                        <p:tgtEl>
                                          <p:spTgt spid="4">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6">
                                            <p:txEl>
                                              <p:pRg st="0" end="0"/>
                                            </p:txEl>
                                          </p:spTgt>
                                        </p:tgtEl>
                                        <p:attrNameLst>
                                          <p:attrName>style.visibility</p:attrName>
                                        </p:attrNameLst>
                                      </p:cBhvr>
                                      <p:to>
                                        <p:strVal val="visible"/>
                                      </p:to>
                                    </p:set>
                                    <p:animEffect transition="in" filter="wipe(down)">
                                      <p:cBhvr>
                                        <p:cTn id="48" dur="580">
                                          <p:stCondLst>
                                            <p:cond delay="0"/>
                                          </p:stCondLst>
                                        </p:cTn>
                                        <p:tgtEl>
                                          <p:spTgt spid="6">
                                            <p:txEl>
                                              <p:pRg st="0" end="0"/>
                                            </p:txEl>
                                          </p:spTgt>
                                        </p:tgtEl>
                                      </p:cBhvr>
                                    </p:animEffect>
                                    <p:anim calcmode="lin" valueType="num">
                                      <p:cBhvr>
                                        <p:cTn id="49"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6">
                                            <p:txEl>
                                              <p:pRg st="0" end="0"/>
                                            </p:txEl>
                                          </p:spTgt>
                                        </p:tgtEl>
                                      </p:cBhvr>
                                      <p:to x="100000" y="60000"/>
                                    </p:animScale>
                                    <p:animScale>
                                      <p:cBhvr>
                                        <p:cTn id="55" dur="166" decel="50000">
                                          <p:stCondLst>
                                            <p:cond delay="676"/>
                                          </p:stCondLst>
                                        </p:cTn>
                                        <p:tgtEl>
                                          <p:spTgt spid="6">
                                            <p:txEl>
                                              <p:pRg st="0" end="0"/>
                                            </p:txEl>
                                          </p:spTgt>
                                        </p:tgtEl>
                                      </p:cBhvr>
                                      <p:to x="100000" y="100000"/>
                                    </p:animScale>
                                    <p:animScale>
                                      <p:cBhvr>
                                        <p:cTn id="56" dur="26">
                                          <p:stCondLst>
                                            <p:cond delay="1312"/>
                                          </p:stCondLst>
                                        </p:cTn>
                                        <p:tgtEl>
                                          <p:spTgt spid="6">
                                            <p:txEl>
                                              <p:pRg st="0" end="0"/>
                                            </p:txEl>
                                          </p:spTgt>
                                        </p:tgtEl>
                                      </p:cBhvr>
                                      <p:to x="100000" y="80000"/>
                                    </p:animScale>
                                    <p:animScale>
                                      <p:cBhvr>
                                        <p:cTn id="57" dur="166" decel="50000">
                                          <p:stCondLst>
                                            <p:cond delay="1338"/>
                                          </p:stCondLst>
                                        </p:cTn>
                                        <p:tgtEl>
                                          <p:spTgt spid="6">
                                            <p:txEl>
                                              <p:pRg st="0" end="0"/>
                                            </p:txEl>
                                          </p:spTgt>
                                        </p:tgtEl>
                                      </p:cBhvr>
                                      <p:to x="100000" y="100000"/>
                                    </p:animScale>
                                    <p:animScale>
                                      <p:cBhvr>
                                        <p:cTn id="58" dur="26">
                                          <p:stCondLst>
                                            <p:cond delay="1642"/>
                                          </p:stCondLst>
                                        </p:cTn>
                                        <p:tgtEl>
                                          <p:spTgt spid="6">
                                            <p:txEl>
                                              <p:pRg st="0" end="0"/>
                                            </p:txEl>
                                          </p:spTgt>
                                        </p:tgtEl>
                                      </p:cBhvr>
                                      <p:to x="100000" y="90000"/>
                                    </p:animScale>
                                    <p:animScale>
                                      <p:cBhvr>
                                        <p:cTn id="59" dur="166" decel="50000">
                                          <p:stCondLst>
                                            <p:cond delay="1668"/>
                                          </p:stCondLst>
                                        </p:cTn>
                                        <p:tgtEl>
                                          <p:spTgt spid="6">
                                            <p:txEl>
                                              <p:pRg st="0" end="0"/>
                                            </p:txEl>
                                          </p:spTgt>
                                        </p:tgtEl>
                                      </p:cBhvr>
                                      <p:to x="100000" y="100000"/>
                                    </p:animScale>
                                    <p:animScale>
                                      <p:cBhvr>
                                        <p:cTn id="60" dur="26">
                                          <p:stCondLst>
                                            <p:cond delay="1808"/>
                                          </p:stCondLst>
                                        </p:cTn>
                                        <p:tgtEl>
                                          <p:spTgt spid="6">
                                            <p:txEl>
                                              <p:pRg st="0" end="0"/>
                                            </p:txEl>
                                          </p:spTgt>
                                        </p:tgtEl>
                                      </p:cBhvr>
                                      <p:to x="100000" y="95000"/>
                                    </p:animScale>
                                    <p:animScale>
                                      <p:cBhvr>
                                        <p:cTn id="61" dur="166" decel="50000">
                                          <p:stCondLst>
                                            <p:cond delay="1834"/>
                                          </p:stCondLst>
                                        </p:cTn>
                                        <p:tgtEl>
                                          <p:spTgt spid="6">
                                            <p:txEl>
                                              <p:pRg st="0" end="0"/>
                                            </p:txEl>
                                          </p:spTgt>
                                        </p:tgtEl>
                                      </p:cBhvr>
                                      <p:to x="100000" y="100000"/>
                                    </p:animScale>
                                  </p:childTnLst>
                                </p:cTn>
                              </p:par>
                              <p:par>
                                <p:cTn id="62" presetID="26" presetClass="entr" presetSubtype="0" fill="hold" nodeType="withEffect">
                                  <p:stCondLst>
                                    <p:cond delay="0"/>
                                  </p:stCondLst>
                                  <p:childTnLst>
                                    <p:set>
                                      <p:cBhvr>
                                        <p:cTn id="63" dur="1" fill="hold">
                                          <p:stCondLst>
                                            <p:cond delay="0"/>
                                          </p:stCondLst>
                                        </p:cTn>
                                        <p:tgtEl>
                                          <p:spTgt spid="6">
                                            <p:txEl>
                                              <p:pRg st="1" end="1"/>
                                            </p:txEl>
                                          </p:spTgt>
                                        </p:tgtEl>
                                        <p:attrNameLst>
                                          <p:attrName>style.visibility</p:attrName>
                                        </p:attrNameLst>
                                      </p:cBhvr>
                                      <p:to>
                                        <p:strVal val="visible"/>
                                      </p:to>
                                    </p:set>
                                    <p:animEffect transition="in" filter="wipe(down)">
                                      <p:cBhvr>
                                        <p:cTn id="64" dur="580">
                                          <p:stCondLst>
                                            <p:cond delay="0"/>
                                          </p:stCondLst>
                                        </p:cTn>
                                        <p:tgtEl>
                                          <p:spTgt spid="6">
                                            <p:txEl>
                                              <p:pRg st="1" end="1"/>
                                            </p:txEl>
                                          </p:spTgt>
                                        </p:tgtEl>
                                      </p:cBhvr>
                                    </p:animEffect>
                                    <p:anim calcmode="lin" valueType="num">
                                      <p:cBhvr>
                                        <p:cTn id="65"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70" dur="26">
                                          <p:stCondLst>
                                            <p:cond delay="650"/>
                                          </p:stCondLst>
                                        </p:cTn>
                                        <p:tgtEl>
                                          <p:spTgt spid="6">
                                            <p:txEl>
                                              <p:pRg st="1" end="1"/>
                                            </p:txEl>
                                          </p:spTgt>
                                        </p:tgtEl>
                                      </p:cBhvr>
                                      <p:to x="100000" y="60000"/>
                                    </p:animScale>
                                    <p:animScale>
                                      <p:cBhvr>
                                        <p:cTn id="71" dur="166" decel="50000">
                                          <p:stCondLst>
                                            <p:cond delay="676"/>
                                          </p:stCondLst>
                                        </p:cTn>
                                        <p:tgtEl>
                                          <p:spTgt spid="6">
                                            <p:txEl>
                                              <p:pRg st="1" end="1"/>
                                            </p:txEl>
                                          </p:spTgt>
                                        </p:tgtEl>
                                      </p:cBhvr>
                                      <p:to x="100000" y="100000"/>
                                    </p:animScale>
                                    <p:animScale>
                                      <p:cBhvr>
                                        <p:cTn id="72" dur="26">
                                          <p:stCondLst>
                                            <p:cond delay="1312"/>
                                          </p:stCondLst>
                                        </p:cTn>
                                        <p:tgtEl>
                                          <p:spTgt spid="6">
                                            <p:txEl>
                                              <p:pRg st="1" end="1"/>
                                            </p:txEl>
                                          </p:spTgt>
                                        </p:tgtEl>
                                      </p:cBhvr>
                                      <p:to x="100000" y="80000"/>
                                    </p:animScale>
                                    <p:animScale>
                                      <p:cBhvr>
                                        <p:cTn id="73" dur="166" decel="50000">
                                          <p:stCondLst>
                                            <p:cond delay="1338"/>
                                          </p:stCondLst>
                                        </p:cTn>
                                        <p:tgtEl>
                                          <p:spTgt spid="6">
                                            <p:txEl>
                                              <p:pRg st="1" end="1"/>
                                            </p:txEl>
                                          </p:spTgt>
                                        </p:tgtEl>
                                      </p:cBhvr>
                                      <p:to x="100000" y="100000"/>
                                    </p:animScale>
                                    <p:animScale>
                                      <p:cBhvr>
                                        <p:cTn id="74" dur="26">
                                          <p:stCondLst>
                                            <p:cond delay="1642"/>
                                          </p:stCondLst>
                                        </p:cTn>
                                        <p:tgtEl>
                                          <p:spTgt spid="6">
                                            <p:txEl>
                                              <p:pRg st="1" end="1"/>
                                            </p:txEl>
                                          </p:spTgt>
                                        </p:tgtEl>
                                      </p:cBhvr>
                                      <p:to x="100000" y="90000"/>
                                    </p:animScale>
                                    <p:animScale>
                                      <p:cBhvr>
                                        <p:cTn id="75" dur="166" decel="50000">
                                          <p:stCondLst>
                                            <p:cond delay="1668"/>
                                          </p:stCondLst>
                                        </p:cTn>
                                        <p:tgtEl>
                                          <p:spTgt spid="6">
                                            <p:txEl>
                                              <p:pRg st="1" end="1"/>
                                            </p:txEl>
                                          </p:spTgt>
                                        </p:tgtEl>
                                      </p:cBhvr>
                                      <p:to x="100000" y="100000"/>
                                    </p:animScale>
                                    <p:animScale>
                                      <p:cBhvr>
                                        <p:cTn id="76" dur="26">
                                          <p:stCondLst>
                                            <p:cond delay="1808"/>
                                          </p:stCondLst>
                                        </p:cTn>
                                        <p:tgtEl>
                                          <p:spTgt spid="6">
                                            <p:txEl>
                                              <p:pRg st="1" end="1"/>
                                            </p:txEl>
                                          </p:spTgt>
                                        </p:tgtEl>
                                      </p:cBhvr>
                                      <p:to x="100000" y="95000"/>
                                    </p:animScale>
                                    <p:animScale>
                                      <p:cBhvr>
                                        <p:cTn id="77" dur="166" decel="50000">
                                          <p:stCondLst>
                                            <p:cond delay="1834"/>
                                          </p:stCondLst>
                                        </p:cTn>
                                        <p:tgtEl>
                                          <p:spTgt spid="6">
                                            <p:txEl>
                                              <p:pRg st="1" end="1"/>
                                            </p:txEl>
                                          </p:spTgt>
                                        </p:tgtEl>
                                      </p:cBhvr>
                                      <p:to x="100000" y="100000"/>
                                    </p:animScale>
                                  </p:childTnLst>
                                </p:cTn>
                              </p:par>
                              <p:par>
                                <p:cTn id="78" presetID="26" presetClass="entr" presetSubtype="0" fill="hold" nodeType="withEffect">
                                  <p:stCondLst>
                                    <p:cond delay="0"/>
                                  </p:stCondLst>
                                  <p:childTnLst>
                                    <p:set>
                                      <p:cBhvr>
                                        <p:cTn id="79" dur="1" fill="hold">
                                          <p:stCondLst>
                                            <p:cond delay="0"/>
                                          </p:stCondLst>
                                        </p:cTn>
                                        <p:tgtEl>
                                          <p:spTgt spid="6">
                                            <p:txEl>
                                              <p:pRg st="2" end="2"/>
                                            </p:txEl>
                                          </p:spTgt>
                                        </p:tgtEl>
                                        <p:attrNameLst>
                                          <p:attrName>style.visibility</p:attrName>
                                        </p:attrNameLst>
                                      </p:cBhvr>
                                      <p:to>
                                        <p:strVal val="visible"/>
                                      </p:to>
                                    </p:set>
                                    <p:animEffect transition="in" filter="wipe(down)">
                                      <p:cBhvr>
                                        <p:cTn id="80" dur="580">
                                          <p:stCondLst>
                                            <p:cond delay="0"/>
                                          </p:stCondLst>
                                        </p:cTn>
                                        <p:tgtEl>
                                          <p:spTgt spid="6">
                                            <p:txEl>
                                              <p:pRg st="2" end="2"/>
                                            </p:txEl>
                                          </p:spTgt>
                                        </p:tgtEl>
                                      </p:cBhvr>
                                    </p:animEffect>
                                    <p:anim calcmode="lin" valueType="num">
                                      <p:cBhvr>
                                        <p:cTn id="81"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86" dur="26">
                                          <p:stCondLst>
                                            <p:cond delay="650"/>
                                          </p:stCondLst>
                                        </p:cTn>
                                        <p:tgtEl>
                                          <p:spTgt spid="6">
                                            <p:txEl>
                                              <p:pRg st="2" end="2"/>
                                            </p:txEl>
                                          </p:spTgt>
                                        </p:tgtEl>
                                      </p:cBhvr>
                                      <p:to x="100000" y="60000"/>
                                    </p:animScale>
                                    <p:animScale>
                                      <p:cBhvr>
                                        <p:cTn id="87" dur="166" decel="50000">
                                          <p:stCondLst>
                                            <p:cond delay="676"/>
                                          </p:stCondLst>
                                        </p:cTn>
                                        <p:tgtEl>
                                          <p:spTgt spid="6">
                                            <p:txEl>
                                              <p:pRg st="2" end="2"/>
                                            </p:txEl>
                                          </p:spTgt>
                                        </p:tgtEl>
                                      </p:cBhvr>
                                      <p:to x="100000" y="100000"/>
                                    </p:animScale>
                                    <p:animScale>
                                      <p:cBhvr>
                                        <p:cTn id="88" dur="26">
                                          <p:stCondLst>
                                            <p:cond delay="1312"/>
                                          </p:stCondLst>
                                        </p:cTn>
                                        <p:tgtEl>
                                          <p:spTgt spid="6">
                                            <p:txEl>
                                              <p:pRg st="2" end="2"/>
                                            </p:txEl>
                                          </p:spTgt>
                                        </p:tgtEl>
                                      </p:cBhvr>
                                      <p:to x="100000" y="80000"/>
                                    </p:animScale>
                                    <p:animScale>
                                      <p:cBhvr>
                                        <p:cTn id="89" dur="166" decel="50000">
                                          <p:stCondLst>
                                            <p:cond delay="1338"/>
                                          </p:stCondLst>
                                        </p:cTn>
                                        <p:tgtEl>
                                          <p:spTgt spid="6">
                                            <p:txEl>
                                              <p:pRg st="2" end="2"/>
                                            </p:txEl>
                                          </p:spTgt>
                                        </p:tgtEl>
                                      </p:cBhvr>
                                      <p:to x="100000" y="100000"/>
                                    </p:animScale>
                                    <p:animScale>
                                      <p:cBhvr>
                                        <p:cTn id="90" dur="26">
                                          <p:stCondLst>
                                            <p:cond delay="1642"/>
                                          </p:stCondLst>
                                        </p:cTn>
                                        <p:tgtEl>
                                          <p:spTgt spid="6">
                                            <p:txEl>
                                              <p:pRg st="2" end="2"/>
                                            </p:txEl>
                                          </p:spTgt>
                                        </p:tgtEl>
                                      </p:cBhvr>
                                      <p:to x="100000" y="90000"/>
                                    </p:animScale>
                                    <p:animScale>
                                      <p:cBhvr>
                                        <p:cTn id="91" dur="166" decel="50000">
                                          <p:stCondLst>
                                            <p:cond delay="1668"/>
                                          </p:stCondLst>
                                        </p:cTn>
                                        <p:tgtEl>
                                          <p:spTgt spid="6">
                                            <p:txEl>
                                              <p:pRg st="2" end="2"/>
                                            </p:txEl>
                                          </p:spTgt>
                                        </p:tgtEl>
                                      </p:cBhvr>
                                      <p:to x="100000" y="100000"/>
                                    </p:animScale>
                                    <p:animScale>
                                      <p:cBhvr>
                                        <p:cTn id="92" dur="26">
                                          <p:stCondLst>
                                            <p:cond delay="1808"/>
                                          </p:stCondLst>
                                        </p:cTn>
                                        <p:tgtEl>
                                          <p:spTgt spid="6">
                                            <p:txEl>
                                              <p:pRg st="2" end="2"/>
                                            </p:txEl>
                                          </p:spTgt>
                                        </p:tgtEl>
                                      </p:cBhvr>
                                      <p:to x="100000" y="95000"/>
                                    </p:animScale>
                                    <p:animScale>
                                      <p:cBhvr>
                                        <p:cTn id="93" dur="166" decel="50000">
                                          <p:stCondLst>
                                            <p:cond delay="1834"/>
                                          </p:stCondLst>
                                        </p:cTn>
                                        <p:tgtEl>
                                          <p:spTgt spid="6">
                                            <p:txEl>
                                              <p:pRg st="2" end="2"/>
                                            </p:txEl>
                                          </p:spTgt>
                                        </p:tgtEl>
                                      </p:cBhvr>
                                      <p:to x="100000" y="100000"/>
                                    </p:animScale>
                                  </p:childTnLst>
                                </p:cTn>
                              </p:par>
                              <p:par>
                                <p:cTn id="94" presetID="26" presetClass="entr" presetSubtype="0" fill="hold" nodeType="withEffect">
                                  <p:stCondLst>
                                    <p:cond delay="0"/>
                                  </p:stCondLst>
                                  <p:childTnLst>
                                    <p:set>
                                      <p:cBhvr>
                                        <p:cTn id="95" dur="1" fill="hold">
                                          <p:stCondLst>
                                            <p:cond delay="0"/>
                                          </p:stCondLst>
                                        </p:cTn>
                                        <p:tgtEl>
                                          <p:spTgt spid="6">
                                            <p:txEl>
                                              <p:pRg st="3" end="3"/>
                                            </p:txEl>
                                          </p:spTgt>
                                        </p:tgtEl>
                                        <p:attrNameLst>
                                          <p:attrName>style.visibility</p:attrName>
                                        </p:attrNameLst>
                                      </p:cBhvr>
                                      <p:to>
                                        <p:strVal val="visible"/>
                                      </p:to>
                                    </p:set>
                                    <p:animEffect transition="in" filter="wipe(down)">
                                      <p:cBhvr>
                                        <p:cTn id="96" dur="580">
                                          <p:stCondLst>
                                            <p:cond delay="0"/>
                                          </p:stCondLst>
                                        </p:cTn>
                                        <p:tgtEl>
                                          <p:spTgt spid="6">
                                            <p:txEl>
                                              <p:pRg st="3" end="3"/>
                                            </p:txEl>
                                          </p:spTgt>
                                        </p:tgtEl>
                                      </p:cBhvr>
                                    </p:animEffect>
                                    <p:anim calcmode="lin" valueType="num">
                                      <p:cBhvr>
                                        <p:cTn id="97" dur="1822"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6">
                                            <p:txEl>
                                              <p:pRg st="3" end="3"/>
                                            </p:txEl>
                                          </p:spTgt>
                                        </p:tgtEl>
                                        <p:attrNameLst>
                                          <p:attrName>ppt_y</p:attrName>
                                        </p:attrNameLst>
                                      </p:cBhvr>
                                      <p:tavLst>
                                        <p:tav tm="0" fmla="#ppt_y-sin(pi*$)/81">
                                          <p:val>
                                            <p:fltVal val="0"/>
                                          </p:val>
                                        </p:tav>
                                        <p:tav tm="100000">
                                          <p:val>
                                            <p:fltVal val="1"/>
                                          </p:val>
                                        </p:tav>
                                      </p:tavLst>
                                    </p:anim>
                                    <p:animScale>
                                      <p:cBhvr>
                                        <p:cTn id="102" dur="26">
                                          <p:stCondLst>
                                            <p:cond delay="650"/>
                                          </p:stCondLst>
                                        </p:cTn>
                                        <p:tgtEl>
                                          <p:spTgt spid="6">
                                            <p:txEl>
                                              <p:pRg st="3" end="3"/>
                                            </p:txEl>
                                          </p:spTgt>
                                        </p:tgtEl>
                                      </p:cBhvr>
                                      <p:to x="100000" y="60000"/>
                                    </p:animScale>
                                    <p:animScale>
                                      <p:cBhvr>
                                        <p:cTn id="103" dur="166" decel="50000">
                                          <p:stCondLst>
                                            <p:cond delay="676"/>
                                          </p:stCondLst>
                                        </p:cTn>
                                        <p:tgtEl>
                                          <p:spTgt spid="6">
                                            <p:txEl>
                                              <p:pRg st="3" end="3"/>
                                            </p:txEl>
                                          </p:spTgt>
                                        </p:tgtEl>
                                      </p:cBhvr>
                                      <p:to x="100000" y="100000"/>
                                    </p:animScale>
                                    <p:animScale>
                                      <p:cBhvr>
                                        <p:cTn id="104" dur="26">
                                          <p:stCondLst>
                                            <p:cond delay="1312"/>
                                          </p:stCondLst>
                                        </p:cTn>
                                        <p:tgtEl>
                                          <p:spTgt spid="6">
                                            <p:txEl>
                                              <p:pRg st="3" end="3"/>
                                            </p:txEl>
                                          </p:spTgt>
                                        </p:tgtEl>
                                      </p:cBhvr>
                                      <p:to x="100000" y="80000"/>
                                    </p:animScale>
                                    <p:animScale>
                                      <p:cBhvr>
                                        <p:cTn id="105" dur="166" decel="50000">
                                          <p:stCondLst>
                                            <p:cond delay="1338"/>
                                          </p:stCondLst>
                                        </p:cTn>
                                        <p:tgtEl>
                                          <p:spTgt spid="6">
                                            <p:txEl>
                                              <p:pRg st="3" end="3"/>
                                            </p:txEl>
                                          </p:spTgt>
                                        </p:tgtEl>
                                      </p:cBhvr>
                                      <p:to x="100000" y="100000"/>
                                    </p:animScale>
                                    <p:animScale>
                                      <p:cBhvr>
                                        <p:cTn id="106" dur="26">
                                          <p:stCondLst>
                                            <p:cond delay="1642"/>
                                          </p:stCondLst>
                                        </p:cTn>
                                        <p:tgtEl>
                                          <p:spTgt spid="6">
                                            <p:txEl>
                                              <p:pRg st="3" end="3"/>
                                            </p:txEl>
                                          </p:spTgt>
                                        </p:tgtEl>
                                      </p:cBhvr>
                                      <p:to x="100000" y="90000"/>
                                    </p:animScale>
                                    <p:animScale>
                                      <p:cBhvr>
                                        <p:cTn id="107" dur="166" decel="50000">
                                          <p:stCondLst>
                                            <p:cond delay="1668"/>
                                          </p:stCondLst>
                                        </p:cTn>
                                        <p:tgtEl>
                                          <p:spTgt spid="6">
                                            <p:txEl>
                                              <p:pRg st="3" end="3"/>
                                            </p:txEl>
                                          </p:spTgt>
                                        </p:tgtEl>
                                      </p:cBhvr>
                                      <p:to x="100000" y="100000"/>
                                    </p:animScale>
                                    <p:animScale>
                                      <p:cBhvr>
                                        <p:cTn id="108" dur="26">
                                          <p:stCondLst>
                                            <p:cond delay="1808"/>
                                          </p:stCondLst>
                                        </p:cTn>
                                        <p:tgtEl>
                                          <p:spTgt spid="6">
                                            <p:txEl>
                                              <p:pRg st="3" end="3"/>
                                            </p:txEl>
                                          </p:spTgt>
                                        </p:tgtEl>
                                      </p:cBhvr>
                                      <p:to x="100000" y="95000"/>
                                    </p:animScale>
                                    <p:animScale>
                                      <p:cBhvr>
                                        <p:cTn id="109" dur="166" decel="50000">
                                          <p:stCondLst>
                                            <p:cond delay="1834"/>
                                          </p:stCondLst>
                                        </p:cTn>
                                        <p:tgtEl>
                                          <p:spTgt spid="6">
                                            <p:txEl>
                                              <p:pRg st="3" end="3"/>
                                            </p:txEl>
                                          </p:spTgt>
                                        </p:tgtEl>
                                      </p:cBhvr>
                                      <p:to x="100000" y="100000"/>
                                    </p:animScale>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nodeType="clickEffect">
                                  <p:stCondLst>
                                    <p:cond delay="0"/>
                                  </p:stCondLst>
                                  <p:childTnLst>
                                    <p:set>
                                      <p:cBhvr>
                                        <p:cTn id="113" dur="1" fill="hold">
                                          <p:stCondLst>
                                            <p:cond delay="0"/>
                                          </p:stCondLst>
                                        </p:cTn>
                                        <p:tgtEl>
                                          <p:spTgt spid="3">
                                            <p:txEl>
                                              <p:pRg st="0" end="0"/>
                                            </p:txEl>
                                          </p:spTgt>
                                        </p:tgtEl>
                                        <p:attrNameLst>
                                          <p:attrName>style.visibility</p:attrName>
                                        </p:attrNameLst>
                                      </p:cBhvr>
                                      <p:to>
                                        <p:strVal val="visible"/>
                                      </p:to>
                                    </p:set>
                                    <p:anim calcmode="lin" valueType="num">
                                      <p:cBhvr additive="base">
                                        <p:cTn id="1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1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16" presetID="2" presetClass="entr" presetSubtype="4" fill="hold" nodeType="withEffect">
                                  <p:stCondLst>
                                    <p:cond delay="0"/>
                                  </p:stCondLst>
                                  <p:childTnLst>
                                    <p:set>
                                      <p:cBhvr>
                                        <p:cTn id="117" dur="1" fill="hold">
                                          <p:stCondLst>
                                            <p:cond delay="0"/>
                                          </p:stCondLst>
                                        </p:cTn>
                                        <p:tgtEl>
                                          <p:spTgt spid="3">
                                            <p:txEl>
                                              <p:pRg st="1" end="1"/>
                                            </p:txEl>
                                          </p:spTgt>
                                        </p:tgtEl>
                                        <p:attrNameLst>
                                          <p:attrName>style.visibility</p:attrName>
                                        </p:attrNameLst>
                                      </p:cBhvr>
                                      <p:to>
                                        <p:strVal val="visible"/>
                                      </p:to>
                                    </p:set>
                                    <p:anim calcmode="lin" valueType="num">
                                      <p:cBhvr additive="base">
                                        <p:cTn id="1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5600" y="1556793"/>
            <a:ext cx="6102424" cy="4431983"/>
          </a:xfrm>
          <a:prstGeom prst="rect">
            <a:avLst/>
          </a:prstGeom>
        </p:spPr>
        <p:txBody>
          <a:bodyPr wrap="square">
            <a:spAutoFit/>
          </a:bodyPr>
          <a:lstStyle/>
          <a:p>
            <a:endParaRPr lang="fr-FR" sz="2000" dirty="0">
              <a:solidFill>
                <a:srgbClr val="000000"/>
              </a:solidFill>
              <a:latin typeface="Calibri" panose="020F0502020204030204" pitchFamily="34" charset="0"/>
            </a:endParaRPr>
          </a:p>
          <a:p>
            <a:r>
              <a:rPr lang="fr-FR" sz="2800" b="1" kern="0" dirty="0">
                <a:solidFill>
                  <a:srgbClr val="006EA5"/>
                </a:solidFill>
                <a:latin typeface="Comic Sans MS" panose="030F0702030302020204" pitchFamily="66" charset="0"/>
              </a:rPr>
              <a:t>Universités accréditées en 2018</a:t>
            </a:r>
          </a:p>
          <a:p>
            <a:r>
              <a:rPr lang="fr-FR" dirty="0">
                <a:solidFill>
                  <a:srgbClr val="000000"/>
                </a:solidFill>
                <a:latin typeface="Calibri" panose="020F0502020204030204" pitchFamily="34" charset="0"/>
              </a:rPr>
              <a:t>				</a:t>
            </a:r>
          </a:p>
          <a:p>
            <a:r>
              <a:rPr lang="fr-FR" b="1" dirty="0">
                <a:solidFill>
                  <a:srgbClr val="000000"/>
                </a:solidFill>
                <a:latin typeface="Calibri" panose="020F0502020204030204" pitchFamily="34" charset="0"/>
              </a:rPr>
              <a:t>Aix-Marseille </a:t>
            </a:r>
            <a:r>
              <a:rPr lang="fr-FR" dirty="0">
                <a:solidFill>
                  <a:srgbClr val="000000"/>
                </a:solidFill>
                <a:latin typeface="Calibri" panose="020F0502020204030204" pitchFamily="34" charset="0"/>
              </a:rPr>
              <a:t>		</a:t>
            </a:r>
          </a:p>
          <a:p>
            <a:r>
              <a:rPr lang="fr-FR" b="1" dirty="0">
                <a:solidFill>
                  <a:srgbClr val="000000"/>
                </a:solidFill>
                <a:latin typeface="Calibri" panose="020F0502020204030204" pitchFamily="34" charset="0"/>
              </a:rPr>
              <a:t>Besançon </a:t>
            </a:r>
            <a:r>
              <a:rPr lang="fr-FR" dirty="0">
                <a:solidFill>
                  <a:srgbClr val="000000"/>
                </a:solidFill>
                <a:latin typeface="Calibri" panose="020F0502020204030204" pitchFamily="34" charset="0"/>
              </a:rPr>
              <a:t>		</a:t>
            </a:r>
          </a:p>
          <a:p>
            <a:r>
              <a:rPr lang="fr-FR" b="1">
                <a:solidFill>
                  <a:srgbClr val="000000"/>
                </a:solidFill>
                <a:latin typeface="Calibri" panose="020F0502020204030204" pitchFamily="34" charset="0"/>
              </a:rPr>
              <a:t>Caen-Rouen </a:t>
            </a:r>
            <a:r>
              <a:rPr lang="fr-FR" dirty="0">
                <a:solidFill>
                  <a:srgbClr val="000000"/>
                </a:solidFill>
                <a:latin typeface="Calibri" panose="020F0502020204030204" pitchFamily="34" charset="0"/>
              </a:rPr>
              <a:t>		</a:t>
            </a:r>
          </a:p>
          <a:p>
            <a:r>
              <a:rPr lang="fr-FR" b="1" dirty="0">
                <a:solidFill>
                  <a:srgbClr val="000000"/>
                </a:solidFill>
                <a:latin typeface="Calibri" panose="020F0502020204030204" pitchFamily="34" charset="0"/>
              </a:rPr>
              <a:t>Montpellier </a:t>
            </a:r>
            <a:r>
              <a:rPr lang="fr-FR" dirty="0">
                <a:solidFill>
                  <a:srgbClr val="000000"/>
                </a:solidFill>
                <a:latin typeface="Calibri" panose="020F0502020204030204" pitchFamily="34" charset="0"/>
              </a:rPr>
              <a:t>		</a:t>
            </a:r>
          </a:p>
          <a:p>
            <a:r>
              <a:rPr lang="fr-FR" b="1" dirty="0">
                <a:solidFill>
                  <a:srgbClr val="000000"/>
                </a:solidFill>
                <a:latin typeface="Calibri" panose="020F0502020204030204" pitchFamily="34" charset="0"/>
              </a:rPr>
              <a:t>Lorraine </a:t>
            </a:r>
            <a:r>
              <a:rPr lang="fr-FR" dirty="0">
                <a:solidFill>
                  <a:srgbClr val="000000"/>
                </a:solidFill>
                <a:latin typeface="Calibri" panose="020F0502020204030204" pitchFamily="34" charset="0"/>
              </a:rPr>
              <a:t>	</a:t>
            </a:r>
          </a:p>
          <a:p>
            <a:r>
              <a:rPr lang="fr-FR" b="1" dirty="0">
                <a:solidFill>
                  <a:srgbClr val="000000"/>
                </a:solidFill>
                <a:latin typeface="Calibri" panose="020F0502020204030204" pitchFamily="34" charset="0"/>
              </a:rPr>
              <a:t>Nantes </a:t>
            </a:r>
            <a:r>
              <a:rPr lang="fr-FR" dirty="0">
                <a:solidFill>
                  <a:srgbClr val="000000"/>
                </a:solidFill>
                <a:latin typeface="Calibri" panose="020F0502020204030204" pitchFamily="34" charset="0"/>
              </a:rPr>
              <a:t>		</a:t>
            </a:r>
          </a:p>
          <a:p>
            <a:r>
              <a:rPr lang="fr-FR" b="1" dirty="0">
                <a:solidFill>
                  <a:srgbClr val="000000"/>
                </a:solidFill>
                <a:latin typeface="Calibri" panose="020F0502020204030204" pitchFamily="34" charset="0"/>
              </a:rPr>
              <a:t>Paris V-Paris VII-Sorbonne Université-Paris XII </a:t>
            </a:r>
            <a:r>
              <a:rPr lang="fr-FR" dirty="0">
                <a:solidFill>
                  <a:srgbClr val="000000"/>
                </a:solidFill>
                <a:latin typeface="Calibri" panose="020F0502020204030204" pitchFamily="34" charset="0"/>
              </a:rPr>
              <a:t>	</a:t>
            </a:r>
          </a:p>
          <a:p>
            <a:r>
              <a:rPr lang="fr-FR" b="1" dirty="0">
                <a:solidFill>
                  <a:srgbClr val="000000"/>
                </a:solidFill>
                <a:latin typeface="Calibri" panose="020F0502020204030204" pitchFamily="34" charset="0"/>
              </a:rPr>
              <a:t>Paris XI </a:t>
            </a:r>
            <a:r>
              <a:rPr lang="fr-FR" dirty="0">
                <a:solidFill>
                  <a:srgbClr val="000000"/>
                </a:solidFill>
                <a:latin typeface="Calibri" panose="020F0502020204030204" pitchFamily="34" charset="0"/>
              </a:rPr>
              <a:t>		</a:t>
            </a:r>
          </a:p>
          <a:p>
            <a:r>
              <a:rPr lang="nb-NO" b="1" dirty="0">
                <a:solidFill>
                  <a:srgbClr val="000000"/>
                </a:solidFill>
                <a:latin typeface="Calibri" panose="020F0502020204030204" pitchFamily="34" charset="0"/>
              </a:rPr>
              <a:t>Rennes I </a:t>
            </a:r>
            <a:r>
              <a:rPr lang="nb-NO" dirty="0">
                <a:solidFill>
                  <a:srgbClr val="000000"/>
                </a:solidFill>
                <a:latin typeface="Calibri" panose="020F0502020204030204" pitchFamily="34" charset="0"/>
              </a:rPr>
              <a:t>		</a:t>
            </a:r>
          </a:p>
          <a:p>
            <a:r>
              <a:rPr lang="fr-FR" b="1" dirty="0">
                <a:solidFill>
                  <a:srgbClr val="000000"/>
                </a:solidFill>
                <a:latin typeface="Calibri" panose="020F0502020204030204" pitchFamily="34" charset="0"/>
              </a:rPr>
              <a:t>Brest </a:t>
            </a:r>
            <a:r>
              <a:rPr lang="fr-FR" dirty="0">
                <a:solidFill>
                  <a:srgbClr val="000000"/>
                </a:solidFill>
                <a:latin typeface="Calibri" panose="020F0502020204030204" pitchFamily="34" charset="0"/>
              </a:rPr>
              <a:t>		</a:t>
            </a:r>
          </a:p>
          <a:p>
            <a:r>
              <a:rPr lang="fr-FR" b="1" dirty="0">
                <a:solidFill>
                  <a:srgbClr val="000000"/>
                </a:solidFill>
                <a:latin typeface="Calibri" panose="020F0502020204030204" pitchFamily="34" charset="0"/>
              </a:rPr>
              <a:t>Toulouse III </a:t>
            </a:r>
            <a:r>
              <a:rPr lang="fr-FR" dirty="0">
                <a:solidFill>
                  <a:srgbClr val="000000"/>
                </a:solidFill>
                <a:latin typeface="Calibri" panose="020F0502020204030204" pitchFamily="34" charset="0"/>
              </a:rPr>
              <a:t>	</a:t>
            </a:r>
          </a:p>
          <a:p>
            <a:r>
              <a:rPr lang="fr-FR" b="1" dirty="0">
                <a:solidFill>
                  <a:srgbClr val="000000"/>
                </a:solidFill>
                <a:latin typeface="Calibri" panose="020F0502020204030204" pitchFamily="34" charset="0"/>
              </a:rPr>
              <a:t>Université Versailles Saint Quentin-Paris X </a:t>
            </a:r>
            <a:r>
              <a:rPr lang="fr-FR"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2531678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3552" y="1556793"/>
            <a:ext cx="7128792" cy="587853"/>
          </a:xfrm>
          <a:prstGeom prst="rect">
            <a:avLst/>
          </a:prstGeom>
        </p:spPr>
        <p:txBody>
          <a:bodyPr wrap="square">
            <a:spAutoFit/>
          </a:bodyPr>
          <a:lstStyle/>
          <a:p>
            <a:pPr lvl="0" algn="just">
              <a:lnSpc>
                <a:spcPct val="115000"/>
              </a:lnSpc>
            </a:pPr>
            <a:r>
              <a:rPr lang="fr-FR" sz="2800" b="1" dirty="0">
                <a:solidFill>
                  <a:schemeClr val="accent1">
                    <a:lumMod val="75000"/>
                  </a:schemeClr>
                </a:solidFill>
                <a:latin typeface="Comic Sans MS" panose="030F0702030302020204" pitchFamily="66" charset="0"/>
                <a:ea typeface="Calibri" panose="020F0502020204030204" pitchFamily="34" charset="0"/>
                <a:cs typeface="Calibri" panose="020F0502020204030204" pitchFamily="34" charset="0"/>
              </a:rPr>
              <a:t>Organisation de la formation</a:t>
            </a:r>
            <a:endParaRPr lang="fr-FR" sz="2800" b="1" dirty="0">
              <a:solidFill>
                <a:schemeClr val="accent1">
                  <a:lumMod val="75000"/>
                </a:schemeClr>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3" name="Rectangle 2"/>
          <p:cNvSpPr/>
          <p:nvPr/>
        </p:nvSpPr>
        <p:spPr>
          <a:xfrm>
            <a:off x="2063552" y="2276873"/>
            <a:ext cx="8064896" cy="2640723"/>
          </a:xfrm>
          <a:prstGeom prst="rect">
            <a:avLst/>
          </a:prstGeom>
        </p:spPr>
        <p:txBody>
          <a:bodyPr wrap="square">
            <a:spAutoFit/>
          </a:bodyPr>
          <a:lstStyle/>
          <a:p>
            <a:pPr marL="285750" indent="-285750" algn="just">
              <a:lnSpc>
                <a:spcPct val="115000"/>
              </a:lnSpc>
              <a:buFont typeface="Wingdings" panose="05000000000000000000" pitchFamily="2" charset="2"/>
              <a:buChar char="§"/>
            </a:pPr>
            <a:r>
              <a:rPr lang="fr-FR" b="1" dirty="0">
                <a:solidFill>
                  <a:prstClr val="black"/>
                </a:solidFill>
                <a:latin typeface="Calibri" panose="020F0502020204030204" pitchFamily="34" charset="0"/>
                <a:ea typeface="Calibri" panose="020F0502020204030204" pitchFamily="34" charset="0"/>
                <a:cs typeface="Calibri" panose="020F0502020204030204" pitchFamily="34" charset="0"/>
              </a:rPr>
              <a:t>1</a:t>
            </a:r>
            <a:r>
              <a:rPr lang="fr-FR" b="1" baseline="30000" dirty="0">
                <a:solidFill>
                  <a:prstClr val="black"/>
                </a:solidFill>
                <a:latin typeface="Calibri" panose="020F0502020204030204" pitchFamily="34" charset="0"/>
                <a:ea typeface="Calibri" panose="020F0502020204030204" pitchFamily="34" charset="0"/>
                <a:cs typeface="Calibri" panose="020F0502020204030204" pitchFamily="34" charset="0"/>
              </a:rPr>
              <a:t>ère</a:t>
            </a:r>
            <a:r>
              <a:rPr lang="fr-FR" b="1" dirty="0">
                <a:solidFill>
                  <a:prstClr val="black"/>
                </a:solidFill>
                <a:latin typeface="Calibri" panose="020F0502020204030204" pitchFamily="34" charset="0"/>
                <a:ea typeface="Calibri" panose="020F0502020204030204" pitchFamily="34" charset="0"/>
                <a:cs typeface="Calibri" panose="020F0502020204030204" pitchFamily="34" charset="0"/>
              </a:rPr>
              <a:t> année : </a:t>
            </a:r>
            <a:r>
              <a:rPr lang="fr-FR" dirty="0">
                <a:solidFill>
                  <a:prstClr val="black"/>
                </a:solidFill>
                <a:latin typeface="Calibri" panose="020F0502020204030204" pitchFamily="34" charset="0"/>
                <a:ea typeface="Calibri" panose="020F0502020204030204" pitchFamily="34" charset="0"/>
                <a:cs typeface="Calibri" panose="020F0502020204030204" pitchFamily="34" charset="0"/>
              </a:rPr>
              <a:t>tronc commun permettant de poser les bases de l’exercice infirmier en pratique avancée </a:t>
            </a:r>
          </a:p>
          <a:p>
            <a:pPr marL="742950" lvl="1" indent="-285750" algn="just">
              <a:lnSpc>
                <a:spcPct val="115000"/>
              </a:lnSpc>
              <a:buFont typeface="Wingdings" panose="05000000000000000000" pitchFamily="2" charset="2"/>
              <a:buChar char="§"/>
            </a:pPr>
            <a:r>
              <a:rPr lang="fr-FR" dirty="0">
                <a:solidFill>
                  <a:prstClr val="black"/>
                </a:solidFill>
                <a:latin typeface="Calibri" panose="020F0502020204030204" pitchFamily="34" charset="0"/>
                <a:ea typeface="Calibri" panose="020F0502020204030204" pitchFamily="34" charset="0"/>
                <a:cs typeface="Calibri" panose="020F0502020204030204" pitchFamily="34" charset="0"/>
              </a:rPr>
              <a:t>Sciences infirmières et pratique avancée</a:t>
            </a:r>
          </a:p>
          <a:p>
            <a:pPr marL="742950" lvl="1" indent="-285750" algn="just">
              <a:lnSpc>
                <a:spcPct val="115000"/>
              </a:lnSpc>
              <a:buFont typeface="Wingdings" panose="05000000000000000000" pitchFamily="2" charset="2"/>
              <a:buChar char="§"/>
            </a:pPr>
            <a:r>
              <a:rPr lang="fr-FR" dirty="0">
                <a:solidFill>
                  <a:prstClr val="black"/>
                </a:solidFill>
                <a:latin typeface="Calibri" panose="020F0502020204030204" pitchFamily="34" charset="0"/>
                <a:ea typeface="Calibri" panose="020F0502020204030204" pitchFamily="34" charset="0"/>
                <a:cs typeface="Calibri" panose="020F0502020204030204" pitchFamily="34" charset="0"/>
              </a:rPr>
              <a:t>Responsabilité, éthique, déontologie</a:t>
            </a:r>
          </a:p>
          <a:p>
            <a:pPr marL="742950" lvl="1" indent="-285750" algn="just">
              <a:lnSpc>
                <a:spcPct val="115000"/>
              </a:lnSpc>
              <a:buFont typeface="Wingdings" panose="05000000000000000000" pitchFamily="2" charset="2"/>
              <a:buChar char="§"/>
            </a:pPr>
            <a:r>
              <a:rPr lang="fr-FR" dirty="0">
                <a:solidFill>
                  <a:prstClr val="black"/>
                </a:solidFill>
                <a:latin typeface="Calibri" panose="020F0502020204030204" pitchFamily="34" charset="0"/>
                <a:ea typeface="Calibri" panose="020F0502020204030204" pitchFamily="34" charset="0"/>
                <a:cs typeface="Calibri" panose="020F0502020204030204" pitchFamily="34" charset="0"/>
              </a:rPr>
              <a:t>Clinique, santé publique</a:t>
            </a:r>
          </a:p>
          <a:p>
            <a:pPr marL="742950" lvl="1" indent="-285750" algn="just">
              <a:lnSpc>
                <a:spcPct val="115000"/>
              </a:lnSpc>
              <a:buFont typeface="Wingdings" panose="05000000000000000000" pitchFamily="2" charset="2"/>
              <a:buChar char="§"/>
            </a:pPr>
            <a:r>
              <a:rPr lang="fr-FR" dirty="0">
                <a:solidFill>
                  <a:prstClr val="black"/>
                </a:solidFill>
                <a:latin typeface="Calibri" panose="020F0502020204030204" pitchFamily="34" charset="0"/>
                <a:ea typeface="Calibri" panose="020F0502020204030204" pitchFamily="34" charset="0"/>
                <a:cs typeface="Calibri" panose="020F0502020204030204" pitchFamily="34" charset="0"/>
              </a:rPr>
              <a:t>Recherche </a:t>
            </a:r>
          </a:p>
          <a:p>
            <a:pPr lvl="1" algn="just">
              <a:lnSpc>
                <a:spcPct val="115000"/>
              </a:lnSpc>
            </a:pPr>
            <a:endParaRPr lang="fr-FR"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15000"/>
              </a:lnSpc>
              <a:buFont typeface="Wingdings" panose="05000000000000000000" pitchFamily="2" charset="2"/>
              <a:buChar char="§"/>
            </a:pPr>
            <a:r>
              <a:rPr lang="fr-FR" b="1" dirty="0">
                <a:solidFill>
                  <a:prstClr val="black"/>
                </a:solidFill>
                <a:latin typeface="Calibri" panose="020F0502020204030204" pitchFamily="34" charset="0"/>
                <a:ea typeface="Calibri" panose="020F0502020204030204" pitchFamily="34" charset="0"/>
                <a:cs typeface="Calibri" panose="020F0502020204030204" pitchFamily="34" charset="0"/>
              </a:rPr>
              <a:t>2</a:t>
            </a:r>
            <a:r>
              <a:rPr lang="fr-FR" b="1" baseline="30000" dirty="0">
                <a:solidFill>
                  <a:prstClr val="black"/>
                </a:solidFill>
                <a:latin typeface="Calibri" panose="020F0502020204030204" pitchFamily="34" charset="0"/>
                <a:ea typeface="Calibri" panose="020F0502020204030204" pitchFamily="34" charset="0"/>
                <a:cs typeface="Calibri" panose="020F0502020204030204" pitchFamily="34" charset="0"/>
              </a:rPr>
              <a:t>nde</a:t>
            </a:r>
            <a:r>
              <a:rPr lang="fr-FR" b="1" dirty="0">
                <a:solidFill>
                  <a:prstClr val="black"/>
                </a:solidFill>
                <a:latin typeface="Calibri" panose="020F0502020204030204" pitchFamily="34" charset="0"/>
                <a:ea typeface="Calibri" panose="020F0502020204030204" pitchFamily="34" charset="0"/>
                <a:cs typeface="Calibri" panose="020F0502020204030204" pitchFamily="34" charset="0"/>
              </a:rPr>
              <a:t> année : </a:t>
            </a:r>
            <a:r>
              <a:rPr lang="fr-FR" dirty="0">
                <a:solidFill>
                  <a:prstClr val="black"/>
                </a:solidFill>
                <a:latin typeface="Calibri" panose="020F0502020204030204" pitchFamily="34" charset="0"/>
                <a:ea typeface="Calibri" panose="020F0502020204030204" pitchFamily="34" charset="0"/>
                <a:cs typeface="Calibri" panose="020F0502020204030204" pitchFamily="34" charset="0"/>
              </a:rPr>
              <a:t>enseignements en lien avec la mention choisie</a:t>
            </a:r>
            <a:endParaRPr lang="fr-FR"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2567608" y="4917595"/>
            <a:ext cx="7776864" cy="1366528"/>
          </a:xfrm>
          <a:prstGeom prst="rect">
            <a:avLst/>
          </a:prstGeom>
        </p:spPr>
        <p:txBody>
          <a:bodyPr wrap="square">
            <a:spAutoFit/>
          </a:bodyPr>
          <a:lstStyle/>
          <a:p>
            <a:pPr marL="342900" indent="-342900" algn="just">
              <a:lnSpc>
                <a:spcPct val="115000"/>
              </a:lnSpc>
              <a:buFont typeface="+mj-lt"/>
              <a:buAutoNum type="arabicPeriod"/>
            </a:pPr>
            <a:r>
              <a:rPr lang="fr-FR" b="1" dirty="0">
                <a:solidFill>
                  <a:prstClr val="black"/>
                </a:solidFill>
                <a:latin typeface="Calibri" panose="020F0502020204030204" pitchFamily="34" charset="0"/>
                <a:ea typeface="Calibri" panose="020F0502020204030204" pitchFamily="34" charset="0"/>
                <a:cs typeface="Calibri" panose="020F0502020204030204" pitchFamily="34" charset="0"/>
              </a:rPr>
              <a:t>Pathologies chroniques stabilisées et poly-pathologies courantes en soins primaires</a:t>
            </a:r>
          </a:p>
          <a:p>
            <a:pPr marL="342900" indent="-342900" algn="just">
              <a:lnSpc>
                <a:spcPct val="115000"/>
              </a:lnSpc>
              <a:buFont typeface="+mj-lt"/>
              <a:buAutoNum type="arabicPeriod"/>
            </a:pPr>
            <a:r>
              <a:rPr lang="fr-FR" b="1" dirty="0">
                <a:solidFill>
                  <a:prstClr val="black"/>
                </a:solidFill>
                <a:latin typeface="Calibri" panose="020F0502020204030204" pitchFamily="34" charset="0"/>
                <a:ea typeface="Calibri" panose="020F0502020204030204" pitchFamily="34" charset="0"/>
                <a:cs typeface="Calibri" panose="020F0502020204030204" pitchFamily="34" charset="0"/>
              </a:rPr>
              <a:t>Oncologie et hémato-oncologie</a:t>
            </a:r>
          </a:p>
          <a:p>
            <a:pPr marL="342900" indent="-342900" algn="just">
              <a:lnSpc>
                <a:spcPct val="115000"/>
              </a:lnSpc>
              <a:buFont typeface="+mj-lt"/>
              <a:buAutoNum type="arabicPeriod"/>
            </a:pPr>
            <a:r>
              <a:rPr lang="fr-FR" b="1" dirty="0">
                <a:solidFill>
                  <a:prstClr val="black"/>
                </a:solidFill>
                <a:latin typeface="Calibri" panose="020F0502020204030204" pitchFamily="34" charset="0"/>
                <a:ea typeface="Calibri" panose="020F0502020204030204" pitchFamily="34" charset="0"/>
                <a:cs typeface="Calibri" panose="020F0502020204030204" pitchFamily="34" charset="0"/>
              </a:rPr>
              <a:t>Maladie rénale chronique, dialyse et transplantation rénale</a:t>
            </a:r>
            <a:endParaRPr lang="fr-FR"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à coins arrondis 4"/>
          <p:cNvSpPr/>
          <p:nvPr/>
        </p:nvSpPr>
        <p:spPr>
          <a:xfrm>
            <a:off x="8184233" y="2924945"/>
            <a:ext cx="2483767" cy="1847825"/>
          </a:xfrm>
          <a:prstGeom prst="wedgeRoundRectCallou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r>
              <a:rPr lang="fr-FR" sz="1200" dirty="0"/>
              <a:t>AVC</a:t>
            </a:r>
          </a:p>
          <a:p>
            <a:r>
              <a:rPr lang="fr-FR" sz="1200" dirty="0"/>
              <a:t>Artériopathies chroniques</a:t>
            </a:r>
          </a:p>
          <a:p>
            <a:r>
              <a:rPr lang="fr-FR" sz="1200" dirty="0"/>
              <a:t>Cardiopathie, maladie coronaire</a:t>
            </a:r>
          </a:p>
          <a:p>
            <a:r>
              <a:rPr lang="fr-FR" sz="1200" dirty="0"/>
              <a:t>Diabète</a:t>
            </a:r>
          </a:p>
          <a:p>
            <a:r>
              <a:rPr lang="fr-FR" sz="1200" dirty="0"/>
              <a:t>Insuffisance respiratoire chronique</a:t>
            </a:r>
          </a:p>
          <a:p>
            <a:r>
              <a:rPr lang="fr-FR" sz="1200" dirty="0"/>
              <a:t>Alzheimer et démences</a:t>
            </a:r>
          </a:p>
          <a:p>
            <a:r>
              <a:rPr lang="fr-FR" sz="1200" dirty="0"/>
              <a:t>Parkinson</a:t>
            </a:r>
          </a:p>
          <a:p>
            <a:r>
              <a:rPr lang="fr-FR" sz="1200" dirty="0"/>
              <a:t>Epilepsie</a:t>
            </a:r>
          </a:p>
        </p:txBody>
      </p:sp>
    </p:spTree>
    <p:extLst>
      <p:ext uri="{BB962C8B-B14F-4D97-AF65-F5344CB8AC3E}">
        <p14:creationId xmlns:p14="http://schemas.microsoft.com/office/powerpoint/2010/main" val="1833105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fade">
                                      <p:cBhvr>
                                        <p:cTn id="29" dur="500"/>
                                        <p:tgtEl>
                                          <p:spTgt spid="4">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500"/>
                                        <p:tgtEl>
                                          <p:spTgt spid="4">
                                            <p:txEl>
                                              <p:pRg st="1" end="1"/>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500"/>
                                        <p:tgtEl>
                                          <p:spTgt spid="4">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down)">
                                      <p:cBhvr>
                                        <p:cTn id="4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8709" y="3068960"/>
            <a:ext cx="7992888" cy="2308324"/>
          </a:xfrm>
          <a:prstGeom prst="rect">
            <a:avLst/>
          </a:prstGeom>
        </p:spPr>
        <p:txBody>
          <a:bodyPr wrap="square">
            <a:spAutoFit/>
          </a:bodyPr>
          <a:lstStyle/>
          <a:p>
            <a:pPr marL="285750" indent="-285750" algn="just">
              <a:buFont typeface="Wingdings" panose="05000000000000000000" pitchFamily="2" charset="2"/>
              <a:buChar char="§"/>
            </a:pPr>
            <a:r>
              <a:rPr lang="fr-FR" b="1" dirty="0"/>
              <a:t>1</a:t>
            </a:r>
            <a:r>
              <a:rPr lang="fr-FR" b="1" baseline="30000" dirty="0"/>
              <a:t>ère</a:t>
            </a:r>
            <a:r>
              <a:rPr lang="fr-FR" b="1" dirty="0"/>
              <a:t> année : stage de 2 mois minimum (2</a:t>
            </a:r>
            <a:r>
              <a:rPr lang="fr-FR" b="1" baseline="30000" dirty="0"/>
              <a:t>ème</a:t>
            </a:r>
            <a:r>
              <a:rPr lang="fr-FR" b="1" dirty="0"/>
              <a:t> semestre) ;</a:t>
            </a:r>
          </a:p>
          <a:p>
            <a:pPr marL="285750" indent="-285750" algn="just">
              <a:buFont typeface="Wingdings" panose="05000000000000000000" pitchFamily="2" charset="2"/>
              <a:buChar char="§"/>
            </a:pPr>
            <a:endParaRPr lang="fr-FR" b="1" dirty="0"/>
          </a:p>
          <a:p>
            <a:pPr marL="285750" indent="-285750" algn="just">
              <a:buFont typeface="Wingdings" panose="05000000000000000000" pitchFamily="2" charset="2"/>
              <a:buChar char="§"/>
            </a:pPr>
            <a:r>
              <a:rPr lang="fr-FR" b="1" dirty="0"/>
              <a:t>2</a:t>
            </a:r>
            <a:r>
              <a:rPr lang="fr-FR" b="1" baseline="30000" dirty="0"/>
              <a:t>nde</a:t>
            </a:r>
            <a:r>
              <a:rPr lang="fr-FR" b="1" dirty="0"/>
              <a:t> année : stage de 4 mois minimum (4</a:t>
            </a:r>
            <a:r>
              <a:rPr lang="fr-FR" b="1" baseline="30000" dirty="0"/>
              <a:t>ème</a:t>
            </a:r>
            <a:r>
              <a:rPr lang="fr-FR" b="1" dirty="0"/>
              <a:t> semestre) ;</a:t>
            </a:r>
          </a:p>
          <a:p>
            <a:pPr marL="285750" indent="-285750" algn="just">
              <a:buFont typeface="Wingdings" panose="05000000000000000000" pitchFamily="2" charset="2"/>
              <a:buChar char="§"/>
            </a:pPr>
            <a:endParaRPr lang="fr-FR" b="1" dirty="0"/>
          </a:p>
          <a:p>
            <a:pPr marL="285750" indent="-285750" algn="just">
              <a:buFont typeface="Wingdings" panose="05000000000000000000" pitchFamily="2" charset="2"/>
              <a:buChar char="§"/>
            </a:pPr>
            <a:r>
              <a:rPr lang="fr-FR" b="1" dirty="0"/>
              <a:t>Encadrement de l’exercice infirmier en cours de formation </a:t>
            </a:r>
            <a:r>
              <a:rPr lang="fr-FR" dirty="0"/>
              <a:t>en vue de l’obtention du diplôme d'Etat IPA lui permettant de participer lors de ces stages aux actes et activités des IPA </a:t>
            </a:r>
            <a:r>
              <a:rPr lang="fr-FR" b="1" dirty="0"/>
              <a:t>en présence d'un infirmier en pratique </a:t>
            </a:r>
            <a:r>
              <a:rPr lang="fr-FR" dirty="0"/>
              <a:t>avancée déjà diplômé ou, </a:t>
            </a:r>
            <a:r>
              <a:rPr lang="fr-FR" b="1" dirty="0"/>
              <a:t>à défaut, d’un médecin.</a:t>
            </a:r>
          </a:p>
        </p:txBody>
      </p:sp>
      <p:sp>
        <p:nvSpPr>
          <p:cNvPr id="3" name="Rectangle 2"/>
          <p:cNvSpPr/>
          <p:nvPr/>
        </p:nvSpPr>
        <p:spPr>
          <a:xfrm>
            <a:off x="2308710" y="1844825"/>
            <a:ext cx="4350871" cy="587853"/>
          </a:xfrm>
          <a:prstGeom prst="rect">
            <a:avLst/>
          </a:prstGeom>
        </p:spPr>
        <p:txBody>
          <a:bodyPr wrap="none">
            <a:spAutoFit/>
          </a:bodyPr>
          <a:lstStyle/>
          <a:p>
            <a:pPr lvl="0" algn="just">
              <a:lnSpc>
                <a:spcPct val="115000"/>
              </a:lnSpc>
            </a:pPr>
            <a:r>
              <a:rPr lang="fr-FR" sz="2800" b="1" dirty="0">
                <a:solidFill>
                  <a:schemeClr val="accent1">
                    <a:lumMod val="75000"/>
                  </a:schemeClr>
                </a:solidFill>
                <a:latin typeface="Comic Sans MS" panose="030F0702030302020204" pitchFamily="66" charset="0"/>
                <a:ea typeface="Calibri" panose="020F0502020204030204" pitchFamily="34" charset="0"/>
                <a:cs typeface="Calibri" panose="020F0502020204030204" pitchFamily="34" charset="0"/>
              </a:rPr>
              <a:t>Organisation des stages</a:t>
            </a:r>
            <a:endParaRPr lang="fr-FR" sz="2800" b="1" dirty="0">
              <a:solidFill>
                <a:schemeClr val="accent1">
                  <a:lumMod val="75000"/>
                </a:schemeClr>
              </a:solidFill>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8660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63552" y="1484785"/>
            <a:ext cx="8352928" cy="646331"/>
          </a:xfrm>
          <a:prstGeom prst="rect">
            <a:avLst/>
          </a:prstGeom>
          <a:noFill/>
        </p:spPr>
        <p:txBody>
          <a:bodyPr wrap="square" rtlCol="0">
            <a:spAutoFit/>
          </a:bodyPr>
          <a:lstStyle/>
          <a:p>
            <a:r>
              <a:rPr lang="fr-FR" sz="3600" b="1" dirty="0">
                <a:solidFill>
                  <a:srgbClr val="006EA5"/>
                </a:solidFill>
                <a:latin typeface="Comic Sans MS" panose="030F0702030302020204" pitchFamily="66" charset="0"/>
              </a:rPr>
              <a:t>Exercice IPA</a:t>
            </a:r>
          </a:p>
        </p:txBody>
      </p:sp>
      <p:sp>
        <p:nvSpPr>
          <p:cNvPr id="5" name="Rectangle 4"/>
          <p:cNvSpPr/>
          <p:nvPr/>
        </p:nvSpPr>
        <p:spPr>
          <a:xfrm>
            <a:off x="2207568" y="2708921"/>
            <a:ext cx="7596336" cy="646331"/>
          </a:xfrm>
          <a:prstGeom prst="rect">
            <a:avLst/>
          </a:prstGeom>
        </p:spPr>
        <p:txBody>
          <a:bodyPr wrap="square">
            <a:spAutoFit/>
          </a:bodyPr>
          <a:lstStyle/>
          <a:p>
            <a:pPr algn="just"/>
            <a:r>
              <a:rPr lang="fr-FR" dirty="0">
                <a:latin typeface="Calibri" panose="020F0502020204030204" pitchFamily="34" charset="0"/>
                <a:ea typeface="Calibri" panose="020F0502020204030204" pitchFamily="34" charset="0"/>
                <a:cs typeface="Times New Roman" panose="02020603050405020304" pitchFamily="18" charset="0"/>
              </a:rPr>
              <a:t>Les futurs diplômés se déploieront sur le terrain dès cette année pour certains , pour les autres dans les 2 ou 3 prochaines années.</a:t>
            </a:r>
            <a:endParaRPr lang="fr-FR" dirty="0"/>
          </a:p>
        </p:txBody>
      </p:sp>
      <p:cxnSp>
        <p:nvCxnSpPr>
          <p:cNvPr id="8" name="Connecteur droit 7"/>
          <p:cNvCxnSpPr/>
          <p:nvPr/>
        </p:nvCxnSpPr>
        <p:spPr>
          <a:xfrm>
            <a:off x="2083377" y="2276872"/>
            <a:ext cx="2447925" cy="0"/>
          </a:xfrm>
          <a:prstGeom prst="line">
            <a:avLst/>
          </a:prstGeom>
          <a:ln w="50800">
            <a:solidFill>
              <a:srgbClr val="FF66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207568" y="3501008"/>
            <a:ext cx="8280920" cy="2862322"/>
          </a:xfrm>
          <a:prstGeom prst="rect">
            <a:avLst/>
          </a:prstGeom>
        </p:spPr>
        <p:txBody>
          <a:bodyPr wrap="square">
            <a:spAutoFit/>
          </a:bodyPr>
          <a:lstStyle/>
          <a:p>
            <a:pPr lvl="0" algn="just" fontAlgn="base">
              <a:spcBef>
                <a:spcPct val="0"/>
              </a:spcBef>
              <a:spcAft>
                <a:spcPct val="0"/>
              </a:spcAft>
              <a:defRPr/>
            </a:pPr>
            <a:r>
              <a:rPr lang="fr-FR" altLang="fr-FR" dirty="0">
                <a:solidFill>
                  <a:prstClr val="black"/>
                </a:solidFill>
                <a:cs typeface="Arial" panose="020B0604020202020204" pitchFamily="34" charset="0"/>
              </a:rPr>
              <a:t>Les  auxiliaires médicaux pourront exercer en pratique avancée :</a:t>
            </a:r>
          </a:p>
          <a:p>
            <a:pPr marL="285750" indent="-285750" algn="just" fontAlgn="base">
              <a:spcBef>
                <a:spcPct val="0"/>
              </a:spcBef>
              <a:spcAft>
                <a:spcPct val="0"/>
              </a:spcAft>
              <a:buFont typeface="Wingdings" panose="05000000000000000000" pitchFamily="2" charset="2"/>
              <a:buChar char="v"/>
              <a:defRPr/>
            </a:pPr>
            <a:endParaRPr lang="fr-FR" altLang="fr-FR" dirty="0">
              <a:solidFill>
                <a:prstClr val="black"/>
              </a:solidFill>
              <a:cs typeface="Arial" panose="020B0604020202020204" pitchFamily="34" charset="0"/>
            </a:endParaRPr>
          </a:p>
          <a:p>
            <a:pPr marL="1314450" lvl="1" indent="-285750" algn="just" fontAlgn="base">
              <a:spcBef>
                <a:spcPct val="0"/>
              </a:spcBef>
              <a:spcAft>
                <a:spcPct val="0"/>
              </a:spcAft>
              <a:buFont typeface="Wingdings" panose="05000000000000000000" pitchFamily="2" charset="2"/>
              <a:buChar char="§"/>
              <a:defRPr/>
            </a:pPr>
            <a:r>
              <a:rPr lang="fr-FR" altLang="fr-FR" dirty="0">
                <a:solidFill>
                  <a:prstClr val="black"/>
                </a:solidFill>
                <a:cs typeface="Arial" panose="020B0604020202020204" pitchFamily="34" charset="0"/>
              </a:rPr>
              <a:t>Au sein </a:t>
            </a:r>
            <a:r>
              <a:rPr lang="fr-FR" altLang="fr-FR" b="1" dirty="0">
                <a:solidFill>
                  <a:prstClr val="black"/>
                </a:solidFill>
                <a:cs typeface="Arial" panose="020B0604020202020204" pitchFamily="34" charset="0"/>
              </a:rPr>
              <a:t>d’une équipe de soins primaires </a:t>
            </a:r>
            <a:r>
              <a:rPr lang="fr-FR" altLang="fr-FR" dirty="0">
                <a:solidFill>
                  <a:prstClr val="black"/>
                </a:solidFill>
                <a:cs typeface="Arial" panose="020B0604020202020204" pitchFamily="34" charset="0"/>
              </a:rPr>
              <a:t>coordonnée par le médecin traitant ;</a:t>
            </a:r>
          </a:p>
          <a:p>
            <a:pPr marL="285750" indent="-285750" algn="just" fontAlgn="base">
              <a:spcBef>
                <a:spcPct val="0"/>
              </a:spcBef>
              <a:spcAft>
                <a:spcPct val="0"/>
              </a:spcAft>
              <a:buFont typeface="Wingdings" panose="05000000000000000000" pitchFamily="2" charset="2"/>
              <a:buChar char="§"/>
              <a:defRPr/>
            </a:pPr>
            <a:endParaRPr lang="fr-FR" altLang="fr-FR" dirty="0">
              <a:solidFill>
                <a:prstClr val="black"/>
              </a:solidFill>
              <a:cs typeface="Arial" panose="020B0604020202020204" pitchFamily="34" charset="0"/>
            </a:endParaRPr>
          </a:p>
          <a:p>
            <a:pPr marL="1314450" lvl="1" indent="-285750" algn="just" fontAlgn="base">
              <a:spcBef>
                <a:spcPct val="0"/>
              </a:spcBef>
              <a:spcAft>
                <a:spcPct val="0"/>
              </a:spcAft>
              <a:buFont typeface="Wingdings" panose="05000000000000000000" pitchFamily="2" charset="2"/>
              <a:buChar char="§"/>
              <a:defRPr/>
            </a:pPr>
            <a:r>
              <a:rPr lang="fr-FR" altLang="fr-FR" dirty="0">
                <a:solidFill>
                  <a:prstClr val="black"/>
                </a:solidFill>
                <a:cs typeface="Arial" panose="020B0604020202020204" pitchFamily="34" charset="0"/>
              </a:rPr>
              <a:t>Au sein d’une </a:t>
            </a:r>
            <a:r>
              <a:rPr lang="fr-FR" altLang="fr-FR" b="1" dirty="0">
                <a:solidFill>
                  <a:prstClr val="black"/>
                </a:solidFill>
                <a:cs typeface="Arial" panose="020B0604020202020204" pitchFamily="34" charset="0"/>
              </a:rPr>
              <a:t>équipe de soins en établissements de santé </a:t>
            </a:r>
            <a:r>
              <a:rPr lang="fr-FR" altLang="fr-FR" dirty="0">
                <a:solidFill>
                  <a:prstClr val="black"/>
                </a:solidFill>
                <a:cs typeface="Arial" panose="020B0604020202020204" pitchFamily="34" charset="0"/>
              </a:rPr>
              <a:t>ou en établissements </a:t>
            </a:r>
            <a:r>
              <a:rPr lang="fr-FR" altLang="fr-FR" b="1" dirty="0">
                <a:solidFill>
                  <a:prstClr val="black"/>
                </a:solidFill>
                <a:cs typeface="Arial" panose="020B0604020202020204" pitchFamily="34" charset="0"/>
              </a:rPr>
              <a:t>médico-sociaux</a:t>
            </a:r>
            <a:r>
              <a:rPr lang="fr-FR" altLang="fr-FR" dirty="0">
                <a:solidFill>
                  <a:prstClr val="black"/>
                </a:solidFill>
                <a:cs typeface="Arial" panose="020B0604020202020204" pitchFamily="34" charset="0"/>
              </a:rPr>
              <a:t> coordonnée par un médecin ;</a:t>
            </a:r>
          </a:p>
          <a:p>
            <a:pPr marL="742950" lvl="1" indent="-285750" algn="just" fontAlgn="base">
              <a:spcBef>
                <a:spcPct val="0"/>
              </a:spcBef>
              <a:spcAft>
                <a:spcPct val="0"/>
              </a:spcAft>
              <a:buFont typeface="Wingdings" panose="05000000000000000000" pitchFamily="2" charset="2"/>
              <a:buChar char="§"/>
              <a:defRPr/>
            </a:pPr>
            <a:endParaRPr lang="fr-FR" altLang="fr-FR" dirty="0">
              <a:solidFill>
                <a:prstClr val="black"/>
              </a:solidFill>
              <a:cs typeface="Arial" panose="020B0604020202020204" pitchFamily="34" charset="0"/>
            </a:endParaRPr>
          </a:p>
          <a:p>
            <a:pPr marL="1314450" lvl="1" indent="-285750" algn="just" fontAlgn="base">
              <a:spcBef>
                <a:spcPct val="0"/>
              </a:spcBef>
              <a:spcAft>
                <a:spcPct val="0"/>
              </a:spcAft>
              <a:buFont typeface="Wingdings" panose="05000000000000000000" pitchFamily="2" charset="2"/>
              <a:buChar char="§"/>
              <a:defRPr/>
            </a:pPr>
            <a:r>
              <a:rPr lang="fr-FR" altLang="fr-FR" dirty="0">
                <a:solidFill>
                  <a:prstClr val="black"/>
                </a:solidFill>
                <a:cs typeface="Arial" panose="020B0604020202020204" pitchFamily="34" charset="0"/>
              </a:rPr>
              <a:t>En assistance d’un médecin spécialiste, hors soins primaires, </a:t>
            </a:r>
            <a:r>
              <a:rPr lang="fr-FR" altLang="fr-FR" b="1" dirty="0">
                <a:solidFill>
                  <a:prstClr val="black"/>
                </a:solidFill>
                <a:cs typeface="Arial" panose="020B0604020202020204" pitchFamily="34" charset="0"/>
              </a:rPr>
              <a:t>en pratique ambulatoire.</a:t>
            </a:r>
          </a:p>
        </p:txBody>
      </p:sp>
    </p:spTree>
    <p:extLst>
      <p:ext uri="{BB962C8B-B14F-4D97-AF65-F5344CB8AC3E}">
        <p14:creationId xmlns:p14="http://schemas.microsoft.com/office/powerpoint/2010/main" val="2540824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9576" y="1844824"/>
            <a:ext cx="7632848" cy="523220"/>
          </a:xfrm>
          <a:prstGeom prst="rect">
            <a:avLst/>
          </a:prstGeom>
        </p:spPr>
        <p:txBody>
          <a:bodyPr wrap="square">
            <a:spAutoFit/>
          </a:bodyPr>
          <a:lstStyle/>
          <a:p>
            <a:pPr lvl="0">
              <a:defRPr/>
            </a:pPr>
            <a:r>
              <a:rPr lang="fr-FR" sz="2800" b="1" dirty="0">
                <a:solidFill>
                  <a:schemeClr val="accent1">
                    <a:lumMod val="75000"/>
                  </a:schemeClr>
                </a:solidFill>
                <a:latin typeface="Comic Sans MS" panose="030F0702030302020204" pitchFamily="66" charset="0"/>
                <a:cs typeface="Arial" panose="020B0604020202020204" pitchFamily="34" charset="0"/>
              </a:rPr>
              <a:t>Conditions d’exercice visées par la loi </a:t>
            </a:r>
          </a:p>
        </p:txBody>
      </p:sp>
      <p:sp>
        <p:nvSpPr>
          <p:cNvPr id="4" name="Rectangle 3"/>
          <p:cNvSpPr/>
          <p:nvPr/>
        </p:nvSpPr>
        <p:spPr>
          <a:xfrm>
            <a:off x="2302346" y="2780928"/>
            <a:ext cx="7920880" cy="2308324"/>
          </a:xfrm>
          <a:prstGeom prst="rect">
            <a:avLst/>
          </a:prstGeom>
        </p:spPr>
        <p:txBody>
          <a:bodyPr wrap="square">
            <a:spAutoFit/>
          </a:bodyPr>
          <a:lstStyle/>
          <a:p>
            <a:pPr lvl="0" algn="just" fontAlgn="base">
              <a:spcBef>
                <a:spcPct val="0"/>
              </a:spcBef>
              <a:spcAft>
                <a:spcPct val="0"/>
              </a:spcAft>
              <a:defRPr/>
            </a:pPr>
            <a:r>
              <a:rPr lang="fr-FR" dirty="0">
                <a:solidFill>
                  <a:prstClr val="black"/>
                </a:solidFill>
                <a:cs typeface="Arial" panose="020B0604020202020204" pitchFamily="34" charset="0"/>
              </a:rPr>
              <a:t>L’exercice en pratique avancée nécessite :</a:t>
            </a:r>
          </a:p>
          <a:p>
            <a:pPr lvl="0" algn="just" fontAlgn="base">
              <a:spcBef>
                <a:spcPct val="0"/>
              </a:spcBef>
              <a:spcAft>
                <a:spcPct val="0"/>
              </a:spcAft>
              <a:defRPr/>
            </a:pPr>
            <a:endParaRPr lang="fr-FR" dirty="0">
              <a:solidFill>
                <a:prstClr val="black"/>
              </a:solidFill>
              <a:cs typeface="Arial" panose="020B0604020202020204" pitchFamily="34" charset="0"/>
            </a:endParaRPr>
          </a:p>
          <a:p>
            <a:pPr marL="1314450" lvl="1" indent="-285750" algn="just" fontAlgn="base">
              <a:spcBef>
                <a:spcPct val="0"/>
              </a:spcBef>
              <a:spcAft>
                <a:spcPct val="0"/>
              </a:spcAft>
              <a:buFont typeface="Wingdings" panose="05000000000000000000" pitchFamily="2" charset="2"/>
              <a:buChar char="§"/>
              <a:defRPr/>
            </a:pPr>
            <a:r>
              <a:rPr lang="fr-FR" dirty="0">
                <a:solidFill>
                  <a:prstClr val="black"/>
                </a:solidFill>
                <a:cs typeface="Arial" panose="020B0604020202020204" pitchFamily="34" charset="0"/>
              </a:rPr>
              <a:t> Un diplôme délivré par une </a:t>
            </a:r>
            <a:r>
              <a:rPr lang="fr-FR" b="1" dirty="0">
                <a:solidFill>
                  <a:prstClr val="black"/>
                </a:solidFill>
                <a:cs typeface="Arial" panose="020B0604020202020204" pitchFamily="34" charset="0"/>
              </a:rPr>
              <a:t>université habilitée </a:t>
            </a:r>
            <a:r>
              <a:rPr lang="fr-FR" dirty="0">
                <a:solidFill>
                  <a:prstClr val="black"/>
                </a:solidFill>
                <a:cs typeface="Arial" panose="020B0604020202020204" pitchFamily="34" charset="0"/>
              </a:rPr>
              <a:t>et </a:t>
            </a:r>
            <a:r>
              <a:rPr lang="fr-FR" b="1" dirty="0">
                <a:solidFill>
                  <a:prstClr val="black"/>
                </a:solidFill>
                <a:cs typeface="Arial" panose="020B0604020202020204" pitchFamily="34" charset="0"/>
              </a:rPr>
              <a:t>reconnu grade de master </a:t>
            </a:r>
            <a:r>
              <a:rPr lang="fr-FR" dirty="0">
                <a:solidFill>
                  <a:prstClr val="black"/>
                </a:solidFill>
                <a:cs typeface="Arial" panose="020B0604020202020204" pitchFamily="34" charset="0"/>
              </a:rPr>
              <a:t>à la suite d’une </a:t>
            </a:r>
            <a:r>
              <a:rPr lang="fr-FR" b="1" dirty="0">
                <a:solidFill>
                  <a:prstClr val="black"/>
                </a:solidFill>
                <a:cs typeface="Arial" panose="020B0604020202020204" pitchFamily="34" charset="0"/>
              </a:rPr>
              <a:t>formation qualifiante ;</a:t>
            </a:r>
          </a:p>
          <a:p>
            <a:pPr marL="1314450" lvl="1" indent="-285750" algn="just" fontAlgn="base">
              <a:spcBef>
                <a:spcPct val="0"/>
              </a:spcBef>
              <a:spcAft>
                <a:spcPct val="0"/>
              </a:spcAft>
              <a:buFont typeface="Wingdings" panose="05000000000000000000" pitchFamily="2" charset="2"/>
              <a:buChar char="§"/>
              <a:defRPr/>
            </a:pPr>
            <a:endParaRPr lang="fr-FR" dirty="0">
              <a:solidFill>
                <a:prstClr val="black"/>
              </a:solidFill>
              <a:cs typeface="Arial" panose="020B0604020202020204" pitchFamily="34" charset="0"/>
            </a:endParaRPr>
          </a:p>
          <a:p>
            <a:pPr marL="1314450" lvl="1" indent="-285750" algn="just" fontAlgn="base">
              <a:spcBef>
                <a:spcPct val="0"/>
              </a:spcBef>
              <a:spcAft>
                <a:spcPct val="0"/>
              </a:spcAft>
              <a:buFont typeface="Wingdings" panose="05000000000000000000" pitchFamily="2" charset="2"/>
              <a:buChar char="§"/>
              <a:defRPr/>
            </a:pPr>
            <a:r>
              <a:rPr lang="fr-FR" dirty="0">
                <a:solidFill>
                  <a:prstClr val="black"/>
                </a:solidFill>
                <a:cs typeface="Arial" panose="020B0604020202020204" pitchFamily="34" charset="0"/>
              </a:rPr>
              <a:t> Une </a:t>
            </a:r>
            <a:r>
              <a:rPr lang="fr-FR" b="1" dirty="0">
                <a:solidFill>
                  <a:prstClr val="black"/>
                </a:solidFill>
                <a:cs typeface="Arial" panose="020B0604020202020204" pitchFamily="34" charset="0"/>
              </a:rPr>
              <a:t>durée d'exercice minimale </a:t>
            </a:r>
            <a:r>
              <a:rPr lang="fr-FR" dirty="0">
                <a:solidFill>
                  <a:prstClr val="black"/>
                </a:solidFill>
                <a:cs typeface="Arial" panose="020B0604020202020204" pitchFamily="34" charset="0"/>
              </a:rPr>
              <a:t>de la profession socle de </a:t>
            </a:r>
            <a:r>
              <a:rPr lang="fr-FR" b="1" dirty="0">
                <a:solidFill>
                  <a:prstClr val="black"/>
                </a:solidFill>
                <a:cs typeface="Arial" panose="020B0604020202020204" pitchFamily="34" charset="0"/>
              </a:rPr>
              <a:t>3 ans ;</a:t>
            </a:r>
          </a:p>
          <a:p>
            <a:pPr marL="1314450" lvl="1" indent="-285750" algn="just" fontAlgn="base">
              <a:spcBef>
                <a:spcPct val="0"/>
              </a:spcBef>
              <a:spcAft>
                <a:spcPct val="0"/>
              </a:spcAft>
              <a:buFont typeface="Wingdings" panose="05000000000000000000" pitchFamily="2" charset="2"/>
              <a:buChar char="§"/>
              <a:defRPr/>
            </a:pPr>
            <a:endParaRPr lang="fr-FR" b="1" dirty="0">
              <a:solidFill>
                <a:prstClr val="black"/>
              </a:solidFill>
              <a:cs typeface="Arial" panose="020B0604020202020204" pitchFamily="34" charset="0"/>
            </a:endParaRPr>
          </a:p>
          <a:p>
            <a:pPr marL="1314450" lvl="1" indent="-285750" algn="just" fontAlgn="base">
              <a:spcBef>
                <a:spcPct val="0"/>
              </a:spcBef>
              <a:spcAft>
                <a:spcPct val="0"/>
              </a:spcAft>
              <a:buFont typeface="Wingdings" panose="05000000000000000000" pitchFamily="2" charset="2"/>
              <a:buChar char="§"/>
              <a:defRPr/>
            </a:pPr>
            <a:r>
              <a:rPr lang="fr-FR" b="1" dirty="0">
                <a:solidFill>
                  <a:prstClr val="black"/>
                </a:solidFill>
                <a:cs typeface="Arial" panose="020B0604020202020204" pitchFamily="34" charset="0"/>
              </a:rPr>
              <a:t>Un enregistrement du diplôme </a:t>
            </a:r>
            <a:r>
              <a:rPr lang="fr-FR" dirty="0">
                <a:solidFill>
                  <a:prstClr val="black"/>
                </a:solidFill>
                <a:cs typeface="Arial" panose="020B0604020202020204" pitchFamily="34" charset="0"/>
              </a:rPr>
              <a:t>auprès de l’autorité compétente</a:t>
            </a:r>
            <a:r>
              <a:rPr lang="fr-FR" b="1" dirty="0">
                <a:solidFill>
                  <a:prstClr val="black"/>
                </a:solidFill>
                <a:cs typeface="Arial" panose="020B0604020202020204" pitchFamily="34" charset="0"/>
              </a:rPr>
              <a:t>.</a:t>
            </a:r>
          </a:p>
        </p:txBody>
      </p:sp>
    </p:spTree>
    <p:extLst>
      <p:ext uri="{BB962C8B-B14F-4D97-AF65-F5344CB8AC3E}">
        <p14:creationId xmlns:p14="http://schemas.microsoft.com/office/powerpoint/2010/main" val="1315678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3592" y="2276872"/>
            <a:ext cx="4753224" cy="523220"/>
          </a:xfrm>
          <a:prstGeom prst="rect">
            <a:avLst/>
          </a:prstGeom>
        </p:spPr>
        <p:txBody>
          <a:bodyPr wrap="none">
            <a:spAutoFit/>
          </a:bodyPr>
          <a:lstStyle/>
          <a:p>
            <a:pPr lvl="0">
              <a:defRPr/>
            </a:pPr>
            <a:r>
              <a:rPr lang="fr-FR" sz="2800" b="1" dirty="0">
                <a:solidFill>
                  <a:schemeClr val="accent1">
                    <a:lumMod val="75000"/>
                  </a:schemeClr>
                </a:solidFill>
                <a:latin typeface="Comic Sans MS" panose="030F0702030302020204" pitchFamily="66" charset="0"/>
                <a:cs typeface="Arial" panose="020B0604020202020204" pitchFamily="34" charset="0"/>
              </a:rPr>
              <a:t>Conditions de valorisation </a:t>
            </a:r>
          </a:p>
        </p:txBody>
      </p:sp>
      <p:sp>
        <p:nvSpPr>
          <p:cNvPr id="3" name="ZoneTexte 2"/>
          <p:cNvSpPr txBox="1"/>
          <p:nvPr/>
        </p:nvSpPr>
        <p:spPr>
          <a:xfrm>
            <a:off x="2711624" y="4941168"/>
            <a:ext cx="6120680" cy="1477328"/>
          </a:xfrm>
          <a:prstGeom prst="rect">
            <a:avLst/>
          </a:prstGeom>
          <a:noFill/>
        </p:spPr>
        <p:txBody>
          <a:bodyPr wrap="square" rtlCol="0">
            <a:spAutoFit/>
          </a:bodyPr>
          <a:lstStyle/>
          <a:p>
            <a:pPr algn="just" fontAlgn="base">
              <a:spcBef>
                <a:spcPct val="0"/>
              </a:spcBef>
              <a:spcAft>
                <a:spcPct val="0"/>
              </a:spcAft>
              <a:defRPr/>
            </a:pPr>
            <a:r>
              <a:rPr lang="fr-FR" dirty="0">
                <a:solidFill>
                  <a:prstClr val="black"/>
                </a:solidFill>
                <a:cs typeface="Arial" panose="020B0604020202020204" pitchFamily="34" charset="0"/>
              </a:rPr>
              <a:t>En septembre au plus tard, la valorisation de l’exercice sera : </a:t>
            </a:r>
          </a:p>
          <a:p>
            <a:pPr algn="just" fontAlgn="base">
              <a:spcBef>
                <a:spcPct val="0"/>
              </a:spcBef>
              <a:spcAft>
                <a:spcPct val="0"/>
              </a:spcAft>
              <a:defRPr/>
            </a:pPr>
            <a:endParaRPr lang="fr-FR" dirty="0">
              <a:solidFill>
                <a:prstClr val="black"/>
              </a:solidFill>
              <a:cs typeface="Arial" panose="020B0604020202020204" pitchFamily="34" charset="0"/>
            </a:endParaRPr>
          </a:p>
          <a:p>
            <a:pPr marL="285750" indent="-285750" algn="just" fontAlgn="base">
              <a:spcBef>
                <a:spcPct val="0"/>
              </a:spcBef>
              <a:spcAft>
                <a:spcPct val="0"/>
              </a:spcAft>
              <a:buFont typeface="Wingdings" panose="05000000000000000000" pitchFamily="2" charset="2"/>
              <a:buChar char="§"/>
              <a:defRPr/>
            </a:pPr>
            <a:r>
              <a:rPr lang="fr-FR" dirty="0">
                <a:solidFill>
                  <a:prstClr val="black"/>
                </a:solidFill>
                <a:cs typeface="Arial" panose="020B0604020202020204" pitchFamily="34" charset="0"/>
              </a:rPr>
              <a:t>En établissement, par la création d’un </a:t>
            </a:r>
            <a:r>
              <a:rPr lang="fr-FR" b="1" dirty="0">
                <a:solidFill>
                  <a:prstClr val="black"/>
                </a:solidFill>
                <a:cs typeface="Arial" panose="020B0604020202020204" pitchFamily="34" charset="0"/>
              </a:rPr>
              <a:t>statut</a:t>
            </a:r>
            <a:r>
              <a:rPr lang="fr-FR" dirty="0">
                <a:solidFill>
                  <a:prstClr val="black"/>
                </a:solidFill>
                <a:cs typeface="Arial" panose="020B0604020202020204" pitchFamily="34" charset="0"/>
              </a:rPr>
              <a:t> ;</a:t>
            </a:r>
          </a:p>
          <a:p>
            <a:pPr marL="285750" indent="-285750" algn="just" fontAlgn="base">
              <a:spcBef>
                <a:spcPct val="0"/>
              </a:spcBef>
              <a:spcAft>
                <a:spcPct val="0"/>
              </a:spcAft>
              <a:buFont typeface="Wingdings" panose="05000000000000000000" pitchFamily="2" charset="2"/>
              <a:buChar char="§"/>
              <a:defRPr/>
            </a:pPr>
            <a:r>
              <a:rPr lang="fr-FR" dirty="0">
                <a:solidFill>
                  <a:prstClr val="black"/>
                </a:solidFill>
                <a:cs typeface="Arial" panose="020B0604020202020204" pitchFamily="34" charset="0"/>
              </a:rPr>
              <a:t>En secteur libéral, par un conventionnement au </a:t>
            </a:r>
            <a:r>
              <a:rPr lang="fr-FR" b="1" dirty="0">
                <a:solidFill>
                  <a:prstClr val="black"/>
                </a:solidFill>
                <a:cs typeface="Arial" panose="020B0604020202020204" pitchFamily="34" charset="0"/>
              </a:rPr>
              <a:t>forfait</a:t>
            </a:r>
            <a:r>
              <a:rPr lang="fr-FR" dirty="0">
                <a:solidFill>
                  <a:prstClr val="black"/>
                </a:solidFill>
                <a:cs typeface="Arial" panose="020B0604020202020204" pitchFamily="34" charset="0"/>
              </a:rPr>
              <a:t>. </a:t>
            </a:r>
          </a:p>
          <a:p>
            <a:endParaRPr lang="fr-FR" dirty="0"/>
          </a:p>
        </p:txBody>
      </p:sp>
      <p:sp>
        <p:nvSpPr>
          <p:cNvPr id="4" name="Rectangle 3"/>
          <p:cNvSpPr/>
          <p:nvPr/>
        </p:nvSpPr>
        <p:spPr>
          <a:xfrm>
            <a:off x="2639616" y="3131966"/>
            <a:ext cx="7632848" cy="1477328"/>
          </a:xfrm>
          <a:prstGeom prst="rect">
            <a:avLst/>
          </a:prstGeom>
        </p:spPr>
        <p:txBody>
          <a:bodyPr wrap="square">
            <a:spAutoFit/>
          </a:bodyPr>
          <a:lstStyle/>
          <a:p>
            <a:pPr marL="285750" indent="-285750" algn="just">
              <a:buFont typeface="Wingdings" panose="05000000000000000000" pitchFamily="2" charset="2"/>
              <a:buChar char="§"/>
              <a:defRPr/>
            </a:pPr>
            <a:r>
              <a:rPr lang="fr-FR" dirty="0">
                <a:cs typeface="Arial" charset="0"/>
              </a:rPr>
              <a:t>Financement de la formation (sur Fonds d’indemnisation régional) : </a:t>
            </a:r>
          </a:p>
          <a:p>
            <a:pPr marL="285750" indent="-285750" algn="just">
              <a:buFont typeface="Wingdings" panose="05000000000000000000" pitchFamily="2" charset="2"/>
              <a:buChar char="§"/>
              <a:defRPr/>
            </a:pPr>
            <a:endParaRPr lang="fr-FR" dirty="0">
              <a:cs typeface="Arial" charset="0"/>
            </a:endParaRPr>
          </a:p>
          <a:p>
            <a:pPr marL="742950" lvl="1" indent="-285750" algn="just">
              <a:buFont typeface="Wingdings" panose="05000000000000000000" pitchFamily="2" charset="2"/>
              <a:buChar char="§"/>
              <a:defRPr/>
            </a:pPr>
            <a:r>
              <a:rPr lang="fr-FR" dirty="0"/>
              <a:t>IDE libérales peuvent prétendre à une indemnité annuelle de 10 600 € ;</a:t>
            </a:r>
          </a:p>
          <a:p>
            <a:pPr marL="742950" lvl="1" indent="-285750" algn="just">
              <a:buFont typeface="Wingdings" panose="05000000000000000000" pitchFamily="2" charset="2"/>
              <a:buChar char="§"/>
              <a:defRPr/>
            </a:pPr>
            <a:r>
              <a:rPr lang="fr-FR" dirty="0"/>
              <a:t>IDE salariées des centres de santé qui ne cotiseraient pas à un OPCA peuvent également y prétendre.</a:t>
            </a:r>
          </a:p>
        </p:txBody>
      </p:sp>
    </p:spTree>
    <p:extLst>
      <p:ext uri="{BB962C8B-B14F-4D97-AF65-F5344CB8AC3E}">
        <p14:creationId xmlns:p14="http://schemas.microsoft.com/office/powerpoint/2010/main" val="4452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91010" y="1196752"/>
            <a:ext cx="8449656" cy="1077218"/>
          </a:xfrm>
          <a:prstGeom prst="rect">
            <a:avLst/>
          </a:prstGeom>
          <a:noFill/>
        </p:spPr>
        <p:txBody>
          <a:bodyPr wrap="square" rtlCol="0">
            <a:spAutoFit/>
          </a:bodyPr>
          <a:lstStyle/>
          <a:p>
            <a:r>
              <a:rPr lang="fr-FR" sz="3200" b="1" dirty="0">
                <a:solidFill>
                  <a:srgbClr val="006EA5"/>
                </a:solidFill>
                <a:latin typeface="Comic Sans MS" panose="030F0702030302020204" pitchFamily="66" charset="0"/>
              </a:rPr>
              <a:t>La suite : ouverture d’un 4</a:t>
            </a:r>
            <a:r>
              <a:rPr lang="fr-FR" sz="3200" b="1" baseline="30000" dirty="0">
                <a:solidFill>
                  <a:srgbClr val="006EA5"/>
                </a:solidFill>
                <a:latin typeface="Comic Sans MS" panose="030F0702030302020204" pitchFamily="66" charset="0"/>
              </a:rPr>
              <a:t>e</a:t>
            </a:r>
            <a:r>
              <a:rPr lang="fr-FR" sz="3200" b="1" dirty="0">
                <a:solidFill>
                  <a:srgbClr val="006EA5"/>
                </a:solidFill>
                <a:latin typeface="Comic Sans MS" panose="030F0702030302020204" pitchFamily="66" charset="0"/>
              </a:rPr>
              <a:t> domaine d’intervention</a:t>
            </a:r>
          </a:p>
        </p:txBody>
      </p:sp>
      <p:sp>
        <p:nvSpPr>
          <p:cNvPr id="3" name="Rectangle 2"/>
          <p:cNvSpPr/>
          <p:nvPr/>
        </p:nvSpPr>
        <p:spPr>
          <a:xfrm>
            <a:off x="1703512" y="2963347"/>
            <a:ext cx="8964488" cy="3970318"/>
          </a:xfrm>
          <a:prstGeom prst="rect">
            <a:avLst/>
          </a:prstGeom>
        </p:spPr>
        <p:txBody>
          <a:bodyPr wrap="square">
            <a:spAutoFit/>
          </a:bodyPr>
          <a:lstStyle/>
          <a:p>
            <a:pPr marL="285750" indent="-285750" algn="just">
              <a:buFont typeface="Wingdings" panose="05000000000000000000" pitchFamily="2"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Dès l’été 2019</a:t>
            </a:r>
            <a:r>
              <a:rPr lang="fr-FR" b="1" dirty="0">
                <a:latin typeface="Calibri" panose="020F0502020204030204" pitchFamily="34" charset="0"/>
                <a:ea typeface="Calibri" panose="020F0502020204030204" pitchFamily="34" charset="0"/>
                <a:cs typeface="Times New Roman" panose="02020603050405020304" pitchFamily="18" charset="0"/>
              </a:rPr>
              <a:t>, la pratique avancée s’ouvrira à la psychiatrie et la santé mentale </a:t>
            </a:r>
            <a:r>
              <a:rPr lang="fr-FR" dirty="0">
                <a:latin typeface="Calibri" panose="020F0502020204030204" pitchFamily="34" charset="0"/>
                <a:ea typeface="Calibri" panose="020F0502020204030204" pitchFamily="34" charset="0"/>
                <a:cs typeface="Times New Roman" panose="02020603050405020304" pitchFamily="18" charset="0"/>
              </a:rPr>
              <a:t>avec</a:t>
            </a:r>
            <a:r>
              <a:rPr lang="fr-FR" b="1" dirty="0">
                <a:latin typeface="Calibri" panose="020F0502020204030204" pitchFamily="34" charset="0"/>
                <a:ea typeface="Calibri" panose="020F0502020204030204" pitchFamily="34" charset="0"/>
                <a:cs typeface="Times New Roman" panose="02020603050405020304" pitchFamily="18" charset="0"/>
              </a:rPr>
              <a:t> la publication prochaine de </a:t>
            </a:r>
            <a:r>
              <a:rPr lang="fr-FR" dirty="0">
                <a:latin typeface="Calibri" panose="020F0502020204030204" pitchFamily="34" charset="0"/>
                <a:ea typeface="Calibri" panose="020F0502020204030204" pitchFamily="34" charset="0"/>
                <a:cs typeface="Times New Roman" panose="02020603050405020304" pitchFamily="18" charset="0"/>
              </a:rPr>
              <a:t>deux projets de décrets et arrêtés modifiant </a:t>
            </a:r>
            <a:r>
              <a:rPr lang="fr-FR" dirty="0"/>
              <a:t>les textes règlementaires ;</a:t>
            </a:r>
          </a:p>
          <a:p>
            <a:pPr marL="285750" indent="-285750" algn="just">
              <a:buFont typeface="Wingdings" panose="05000000000000000000" pitchFamily="2" charset="2"/>
              <a:buChar char="§"/>
            </a:pPr>
            <a:endParaRPr lang="fr-FR" dirty="0"/>
          </a:p>
          <a:p>
            <a:pPr marL="285750" indent="-285750" algn="just">
              <a:buFont typeface="Wingdings" panose="05000000000000000000" pitchFamily="2" charset="2"/>
              <a:buChar char="§"/>
            </a:pPr>
            <a:r>
              <a:rPr lang="fr-FR" dirty="0"/>
              <a:t>Ces projets textes permettent </a:t>
            </a:r>
            <a:r>
              <a:rPr lang="fr-FR" b="1" dirty="0"/>
              <a:t>d’étendre le champ d’exercice infirmier </a:t>
            </a:r>
            <a:r>
              <a:rPr lang="fr-FR" dirty="0"/>
              <a:t>exerçant en pratique avancée dans le domaine d’intervention </a:t>
            </a:r>
            <a:r>
              <a:rPr lang="fr-FR" i="1" dirty="0"/>
              <a:t>« psychiatrie et santé mentale </a:t>
            </a:r>
            <a:r>
              <a:rPr lang="fr-FR" dirty="0"/>
              <a:t>» ;</a:t>
            </a:r>
          </a:p>
          <a:p>
            <a:pPr marL="285750" indent="-285750" algn="just">
              <a:buFont typeface="Wingdings" panose="05000000000000000000" pitchFamily="2" charset="2"/>
              <a:buChar char="§"/>
            </a:pPr>
            <a:endParaRPr lang="fr-FR" dirty="0"/>
          </a:p>
          <a:p>
            <a:pPr marL="285750" indent="-285750" algn="just">
              <a:buFont typeface="Wingdings" panose="05000000000000000000" pitchFamily="2" charset="2"/>
              <a:buChar char="§"/>
            </a:pPr>
            <a:r>
              <a:rPr lang="fr-FR" dirty="0"/>
              <a:t>Le protocole d’organisation ne peut s’établir </a:t>
            </a:r>
            <a:r>
              <a:rPr lang="fr-FR" b="1" dirty="0"/>
              <a:t>uniquement avec un médecin titulaire de la spécialité de psychiatrie ;</a:t>
            </a:r>
          </a:p>
          <a:p>
            <a:pPr marL="285750" indent="-285750" algn="just">
              <a:buFont typeface="Wingdings" panose="05000000000000000000" pitchFamily="2" charset="2"/>
              <a:buChar char="§"/>
            </a:pPr>
            <a:endParaRPr lang="fr-FR" dirty="0"/>
          </a:p>
          <a:p>
            <a:pPr marL="285750" indent="-285750" algn="just">
              <a:buFont typeface="Wingdings" panose="05000000000000000000" pitchFamily="2" charset="2"/>
              <a:buChar char="§"/>
            </a:pPr>
            <a:r>
              <a:rPr lang="fr-FR" b="1" dirty="0"/>
              <a:t>Ouverture de la formation </a:t>
            </a:r>
            <a:r>
              <a:rPr lang="fr-FR" dirty="0"/>
              <a:t>IPA en psychiatrie et santé mentale à la rentrée universitaire 2019.</a:t>
            </a:r>
          </a:p>
          <a:p>
            <a:pPr marL="285750" indent="-285750" algn="just">
              <a:buFont typeface="Arial" panose="020B0604020202020204" pitchFamily="34" charset="0"/>
              <a:buChar char="•"/>
            </a:pPr>
            <a:endParaRPr lang="fr-FR" dirty="0"/>
          </a:p>
          <a:p>
            <a:pPr marL="285750" indent="-285750" algn="just">
              <a:buFont typeface="Arial" panose="020B0604020202020204" pitchFamily="34" charset="0"/>
              <a:buChar char="•"/>
            </a:pPr>
            <a:endParaRPr lang="fr-FR" dirty="0"/>
          </a:p>
        </p:txBody>
      </p:sp>
      <p:cxnSp>
        <p:nvCxnSpPr>
          <p:cNvPr id="5" name="Connecteur droit 4"/>
          <p:cNvCxnSpPr/>
          <p:nvPr/>
        </p:nvCxnSpPr>
        <p:spPr>
          <a:xfrm>
            <a:off x="2326865" y="2420888"/>
            <a:ext cx="2447925" cy="0"/>
          </a:xfrm>
          <a:prstGeom prst="line">
            <a:avLst/>
          </a:prstGeom>
          <a:ln w="50800">
            <a:solidFill>
              <a:srgbClr val="FF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2892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423592" y="2492896"/>
            <a:ext cx="7128792" cy="2123658"/>
          </a:xfrm>
          <a:prstGeom prst="rect">
            <a:avLst/>
          </a:prstGeom>
          <a:noFill/>
        </p:spPr>
        <p:txBody>
          <a:bodyPr wrap="square" rtlCol="0">
            <a:spAutoFit/>
          </a:bodyPr>
          <a:lstStyle/>
          <a:p>
            <a:pPr algn="ctr"/>
            <a:r>
              <a:rPr lang="fr-FR" sz="4400" b="1" dirty="0">
                <a:solidFill>
                  <a:srgbClr val="00D0E6"/>
                </a:solidFill>
              </a:rPr>
              <a:t>Partage d’expérience par Mme </a:t>
            </a:r>
            <a:r>
              <a:rPr lang="fr-FR" sz="4400" b="1" dirty="0" err="1">
                <a:solidFill>
                  <a:srgbClr val="00D0E6"/>
                </a:solidFill>
              </a:rPr>
              <a:t>Hada</a:t>
            </a:r>
            <a:r>
              <a:rPr lang="fr-FR" sz="4400" b="1" dirty="0">
                <a:solidFill>
                  <a:srgbClr val="00D0E6"/>
                </a:solidFill>
              </a:rPr>
              <a:t> SOUMARE, étudiante IPA </a:t>
            </a:r>
          </a:p>
        </p:txBody>
      </p:sp>
    </p:spTree>
    <p:extLst>
      <p:ext uri="{BB962C8B-B14F-4D97-AF65-F5344CB8AC3E}">
        <p14:creationId xmlns:p14="http://schemas.microsoft.com/office/powerpoint/2010/main" val="421758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21768" y="2636912"/>
            <a:ext cx="8190656" cy="7225696"/>
          </a:xfrm>
          <a:prstGeom prst="rect">
            <a:avLst/>
          </a:prstGeom>
        </p:spPr>
        <p:txBody>
          <a:bodyPr wrap="square" numCol="2">
            <a:spAutoFit/>
          </a:bodyPr>
          <a:lstStyle/>
          <a:p>
            <a:pPr algn="just" fontAlgn="base">
              <a:lnSpc>
                <a:spcPct val="150000"/>
              </a:lnSpc>
              <a:spcBef>
                <a:spcPct val="0"/>
              </a:spcBef>
              <a:spcAft>
                <a:spcPct val="0"/>
              </a:spcAft>
              <a:defRPr/>
            </a:pPr>
            <a:r>
              <a:rPr lang="fr-FR" sz="1600" dirty="0">
                <a:solidFill>
                  <a:prstClr val="black"/>
                </a:solidFill>
              </a:rPr>
              <a:t>La pratique avancée </a:t>
            </a:r>
            <a:r>
              <a:rPr lang="fr-FR" sz="1600" b="1" dirty="0">
                <a:solidFill>
                  <a:prstClr val="black"/>
                </a:solidFill>
              </a:rPr>
              <a:t>identifie des compétences, relevant réglementairement du champ médical</a:t>
            </a:r>
            <a:r>
              <a:rPr lang="fr-FR" sz="1600" dirty="0">
                <a:solidFill>
                  <a:prstClr val="black"/>
                </a:solidFill>
              </a:rPr>
              <a:t>, des connaissances et des modalités de travail interprofessionnelles nécessaires pour pratiquer des soins de santé à un niveau avancé par rapport aux compétences reconnues à un métier socle.</a:t>
            </a:r>
          </a:p>
          <a:p>
            <a:pPr marL="285750" indent="-285750" algn="just" fontAlgn="base">
              <a:lnSpc>
                <a:spcPct val="150000"/>
              </a:lnSpc>
              <a:spcBef>
                <a:spcPct val="0"/>
              </a:spcBef>
              <a:spcAft>
                <a:spcPct val="0"/>
              </a:spcAft>
              <a:buFont typeface="Arial" panose="020B0604020202020204" pitchFamily="34" charset="0"/>
              <a:buChar char="•"/>
              <a:defRPr/>
            </a:pPr>
            <a:endParaRPr lang="fr-FR" sz="1600" dirty="0">
              <a:solidFill>
                <a:prstClr val="black"/>
              </a:solidFill>
            </a:endParaRPr>
          </a:p>
          <a:p>
            <a:pPr marL="285750" indent="-285750" algn="just" fontAlgn="base">
              <a:lnSpc>
                <a:spcPct val="150000"/>
              </a:lnSpc>
              <a:spcBef>
                <a:spcPct val="0"/>
              </a:spcBef>
              <a:spcAft>
                <a:spcPct val="0"/>
              </a:spcAft>
              <a:buFont typeface="Arial" panose="020B0604020202020204" pitchFamily="34" charset="0"/>
              <a:buChar char="•"/>
              <a:defRPr/>
            </a:pPr>
            <a:endParaRPr lang="fr-FR" sz="1600" dirty="0">
              <a:solidFill>
                <a:prstClr val="black"/>
              </a:solidFill>
            </a:endParaRPr>
          </a:p>
          <a:p>
            <a:pPr marL="285750" indent="-285750" algn="just" fontAlgn="base">
              <a:lnSpc>
                <a:spcPct val="150000"/>
              </a:lnSpc>
              <a:spcBef>
                <a:spcPct val="0"/>
              </a:spcBef>
              <a:spcAft>
                <a:spcPct val="0"/>
              </a:spcAft>
              <a:buFont typeface="Arial" panose="020B0604020202020204" pitchFamily="34" charset="0"/>
              <a:buChar char="•"/>
              <a:defRPr/>
            </a:pPr>
            <a:endParaRPr lang="fr-FR" dirty="0">
              <a:solidFill>
                <a:prstClr val="black"/>
              </a:solidFill>
            </a:endParaRPr>
          </a:p>
          <a:p>
            <a:pPr marL="285750" indent="-285750" algn="just" fontAlgn="base">
              <a:lnSpc>
                <a:spcPct val="150000"/>
              </a:lnSpc>
              <a:spcBef>
                <a:spcPct val="0"/>
              </a:spcBef>
              <a:spcAft>
                <a:spcPct val="0"/>
              </a:spcAft>
              <a:buFont typeface="Arial" panose="020B0604020202020204" pitchFamily="34" charset="0"/>
              <a:buChar char="•"/>
              <a:defRPr/>
            </a:pPr>
            <a:endParaRPr lang="fr-FR" dirty="0">
              <a:solidFill>
                <a:prstClr val="black"/>
              </a:solidFill>
            </a:endParaRPr>
          </a:p>
          <a:p>
            <a:pPr marL="285750" indent="-285750" algn="just" fontAlgn="base">
              <a:lnSpc>
                <a:spcPct val="150000"/>
              </a:lnSpc>
              <a:spcBef>
                <a:spcPct val="0"/>
              </a:spcBef>
              <a:spcAft>
                <a:spcPct val="0"/>
              </a:spcAft>
              <a:buFont typeface="Arial" panose="020B0604020202020204" pitchFamily="34" charset="0"/>
              <a:buChar char="•"/>
              <a:defRPr/>
            </a:pPr>
            <a:endParaRPr lang="fr-FR" dirty="0">
              <a:solidFill>
                <a:prstClr val="black"/>
              </a:solidFill>
            </a:endParaRPr>
          </a:p>
          <a:p>
            <a:pPr marL="285750" indent="-285750" algn="just" fontAlgn="base">
              <a:lnSpc>
                <a:spcPct val="150000"/>
              </a:lnSpc>
              <a:spcBef>
                <a:spcPct val="0"/>
              </a:spcBef>
              <a:spcAft>
                <a:spcPct val="0"/>
              </a:spcAft>
              <a:buFont typeface="Arial" panose="020B0604020202020204" pitchFamily="34" charset="0"/>
              <a:buChar char="•"/>
              <a:defRPr/>
            </a:pPr>
            <a:endParaRPr lang="fr-FR" dirty="0">
              <a:solidFill>
                <a:prstClr val="black"/>
              </a:solidFill>
            </a:endParaRPr>
          </a:p>
          <a:p>
            <a:pPr marL="285750" indent="-285750" algn="just" fontAlgn="base">
              <a:lnSpc>
                <a:spcPct val="150000"/>
              </a:lnSpc>
              <a:spcBef>
                <a:spcPct val="0"/>
              </a:spcBef>
              <a:spcAft>
                <a:spcPct val="0"/>
              </a:spcAft>
              <a:buFont typeface="Arial" panose="020B0604020202020204" pitchFamily="34" charset="0"/>
              <a:buChar char="•"/>
              <a:defRPr/>
            </a:pPr>
            <a:endParaRPr lang="fr-FR" dirty="0">
              <a:solidFill>
                <a:prstClr val="black"/>
              </a:solidFill>
            </a:endParaRPr>
          </a:p>
          <a:p>
            <a:pPr marL="285750" indent="-285750" algn="just" fontAlgn="base">
              <a:lnSpc>
                <a:spcPct val="150000"/>
              </a:lnSpc>
              <a:spcBef>
                <a:spcPct val="0"/>
              </a:spcBef>
              <a:spcAft>
                <a:spcPct val="0"/>
              </a:spcAft>
              <a:buFont typeface="Arial" panose="020B0604020202020204" pitchFamily="34" charset="0"/>
              <a:buChar char="•"/>
              <a:defRPr/>
            </a:pPr>
            <a:endParaRPr lang="fr-FR" dirty="0">
              <a:solidFill>
                <a:prstClr val="black"/>
              </a:solidFill>
            </a:endParaRPr>
          </a:p>
          <a:p>
            <a:pPr marL="285750" indent="-285750" algn="just" fontAlgn="base">
              <a:lnSpc>
                <a:spcPct val="150000"/>
              </a:lnSpc>
              <a:spcBef>
                <a:spcPct val="0"/>
              </a:spcBef>
              <a:spcAft>
                <a:spcPct val="0"/>
              </a:spcAft>
              <a:buFont typeface="Arial" panose="020B0604020202020204" pitchFamily="34" charset="0"/>
              <a:buChar char="•"/>
              <a:defRPr/>
            </a:pPr>
            <a:endParaRPr lang="fr-FR" dirty="0">
              <a:solidFill>
                <a:prstClr val="black"/>
              </a:solidFill>
            </a:endParaRPr>
          </a:p>
          <a:p>
            <a:pPr marL="285750" indent="-285750" algn="just" fontAlgn="base">
              <a:lnSpc>
                <a:spcPct val="150000"/>
              </a:lnSpc>
              <a:spcBef>
                <a:spcPct val="0"/>
              </a:spcBef>
              <a:spcAft>
                <a:spcPct val="0"/>
              </a:spcAft>
              <a:buFont typeface="Arial" panose="020B0604020202020204" pitchFamily="34" charset="0"/>
              <a:buChar char="•"/>
              <a:defRPr/>
            </a:pPr>
            <a:endParaRPr lang="fr-FR" dirty="0">
              <a:solidFill>
                <a:prstClr val="black"/>
              </a:solidFill>
            </a:endParaRPr>
          </a:p>
          <a:p>
            <a:pPr algn="just" fontAlgn="base">
              <a:lnSpc>
                <a:spcPct val="150000"/>
              </a:lnSpc>
              <a:spcBef>
                <a:spcPct val="0"/>
              </a:spcBef>
              <a:spcAft>
                <a:spcPct val="0"/>
              </a:spcAft>
              <a:defRPr/>
            </a:pPr>
            <a:endParaRPr lang="fr-FR" dirty="0">
              <a:solidFill>
                <a:prstClr val="black"/>
              </a:solidFill>
            </a:endParaRPr>
          </a:p>
          <a:p>
            <a:pPr marL="285750" indent="-285750" algn="just" fontAlgn="base">
              <a:lnSpc>
                <a:spcPct val="150000"/>
              </a:lnSpc>
              <a:spcBef>
                <a:spcPct val="0"/>
              </a:spcBef>
              <a:spcAft>
                <a:spcPct val="0"/>
              </a:spcAft>
              <a:buFont typeface="Arial" panose="020B0604020202020204" pitchFamily="34" charset="0"/>
              <a:buChar char="•"/>
              <a:defRPr/>
            </a:pPr>
            <a:endParaRPr lang="fr-FR" altLang="fr-FR" dirty="0">
              <a:solidFill>
                <a:prstClr val="black"/>
              </a:solidFill>
              <a:latin typeface="Calibri" pitchFamily="34" charset="0"/>
              <a:cs typeface="Arial" panose="020B0604020202020204" pitchFamily="34" charset="0"/>
            </a:endParaRPr>
          </a:p>
          <a:p>
            <a:pPr marL="285750" indent="-285750" algn="just" fontAlgn="base">
              <a:lnSpc>
                <a:spcPct val="150000"/>
              </a:lnSpc>
              <a:spcBef>
                <a:spcPct val="0"/>
              </a:spcBef>
              <a:spcAft>
                <a:spcPct val="0"/>
              </a:spcAft>
              <a:buFont typeface="Arial" panose="020B0604020202020204" pitchFamily="34" charset="0"/>
              <a:buChar char="•"/>
              <a:defRPr/>
            </a:pPr>
            <a:endParaRPr lang="fr-FR" altLang="fr-FR" dirty="0">
              <a:solidFill>
                <a:prstClr val="black"/>
              </a:solidFill>
              <a:latin typeface="Calibri" pitchFamily="34" charset="0"/>
              <a:cs typeface="Arial" panose="020B0604020202020204" pitchFamily="34" charset="0"/>
            </a:endParaRPr>
          </a:p>
          <a:p>
            <a:pPr marL="285750" indent="-285750" algn="just" fontAlgn="base">
              <a:lnSpc>
                <a:spcPct val="150000"/>
              </a:lnSpc>
              <a:spcBef>
                <a:spcPct val="0"/>
              </a:spcBef>
              <a:spcAft>
                <a:spcPct val="0"/>
              </a:spcAft>
              <a:buFont typeface="Arial" panose="020B0604020202020204" pitchFamily="34" charset="0"/>
              <a:buChar char="•"/>
              <a:defRPr/>
            </a:pPr>
            <a:endParaRPr lang="fr-FR" altLang="fr-FR" dirty="0">
              <a:solidFill>
                <a:prstClr val="black"/>
              </a:solidFill>
              <a:latin typeface="Calibri" pitchFamily="34" charset="0"/>
              <a:cs typeface="Arial" panose="020B0604020202020204" pitchFamily="34" charset="0"/>
            </a:endParaRPr>
          </a:p>
          <a:p>
            <a:pPr marL="285750" indent="-285750" algn="just" fontAlgn="base">
              <a:lnSpc>
                <a:spcPct val="150000"/>
              </a:lnSpc>
              <a:spcBef>
                <a:spcPct val="0"/>
              </a:spcBef>
              <a:spcAft>
                <a:spcPct val="0"/>
              </a:spcAft>
              <a:buFont typeface="Arial" panose="020B0604020202020204" pitchFamily="34" charset="0"/>
              <a:buChar char="•"/>
              <a:defRPr/>
            </a:pPr>
            <a:endParaRPr lang="fr-FR" altLang="fr-FR" dirty="0">
              <a:solidFill>
                <a:prstClr val="black"/>
              </a:solidFill>
              <a:latin typeface="Calibri" pitchFamily="34" charset="0"/>
              <a:cs typeface="Arial" panose="020B0604020202020204" pitchFamily="34" charset="0"/>
            </a:endParaRPr>
          </a:p>
          <a:p>
            <a:pPr marL="285750" indent="-285750" algn="just" fontAlgn="base">
              <a:lnSpc>
                <a:spcPct val="150000"/>
              </a:lnSpc>
              <a:spcBef>
                <a:spcPct val="0"/>
              </a:spcBef>
              <a:spcAft>
                <a:spcPct val="0"/>
              </a:spcAft>
              <a:buFont typeface="Arial" panose="020B0604020202020204" pitchFamily="34" charset="0"/>
              <a:buChar char="•"/>
              <a:defRPr/>
            </a:pPr>
            <a:endParaRPr lang="fr-FR" altLang="fr-FR" dirty="0">
              <a:solidFill>
                <a:prstClr val="black"/>
              </a:solidFill>
              <a:latin typeface="Calibri" pitchFamily="34" charset="0"/>
              <a:cs typeface="Arial" panose="020B0604020202020204" pitchFamily="34" charset="0"/>
            </a:endParaRPr>
          </a:p>
          <a:p>
            <a:pPr marL="285750" indent="-285750" algn="just" fontAlgn="base">
              <a:lnSpc>
                <a:spcPct val="150000"/>
              </a:lnSpc>
              <a:spcBef>
                <a:spcPct val="0"/>
              </a:spcBef>
              <a:spcAft>
                <a:spcPct val="0"/>
              </a:spcAft>
              <a:buFont typeface="Arial" panose="020B0604020202020204" pitchFamily="34" charset="0"/>
              <a:buChar char="•"/>
              <a:defRPr/>
            </a:pPr>
            <a:endParaRPr lang="fr-FR" altLang="fr-FR" dirty="0">
              <a:solidFill>
                <a:prstClr val="black"/>
              </a:solidFill>
              <a:latin typeface="Calibri" pitchFamily="34" charset="0"/>
              <a:cs typeface="Arial" panose="020B0604020202020204" pitchFamily="34" charset="0"/>
            </a:endParaRPr>
          </a:p>
          <a:p>
            <a:pPr marL="285750" indent="-285750" algn="just" fontAlgn="base">
              <a:lnSpc>
                <a:spcPct val="150000"/>
              </a:lnSpc>
              <a:spcBef>
                <a:spcPct val="0"/>
              </a:spcBef>
              <a:spcAft>
                <a:spcPct val="0"/>
              </a:spcAft>
              <a:buFont typeface="Arial" panose="020B0604020202020204" pitchFamily="34" charset="0"/>
              <a:buChar char="•"/>
              <a:defRPr/>
            </a:pPr>
            <a:endParaRPr lang="fr-FR" altLang="fr-FR" dirty="0">
              <a:solidFill>
                <a:prstClr val="black"/>
              </a:solidFill>
              <a:latin typeface="Calibri" pitchFamily="34" charset="0"/>
              <a:cs typeface="Arial" panose="020B0604020202020204" pitchFamily="34" charset="0"/>
            </a:endParaRPr>
          </a:p>
          <a:p>
            <a:pPr marL="285750" indent="-285750" algn="just" fontAlgn="base">
              <a:lnSpc>
                <a:spcPct val="150000"/>
              </a:lnSpc>
              <a:spcBef>
                <a:spcPct val="0"/>
              </a:spcBef>
              <a:spcAft>
                <a:spcPct val="0"/>
              </a:spcAft>
              <a:buFont typeface="Arial" panose="020B0604020202020204" pitchFamily="34" charset="0"/>
              <a:buChar char="•"/>
              <a:defRPr/>
            </a:pPr>
            <a:endParaRPr lang="fr-FR" altLang="fr-FR" dirty="0">
              <a:solidFill>
                <a:prstClr val="black"/>
              </a:solidFill>
              <a:latin typeface="Calibri" pitchFamily="34" charset="0"/>
              <a:cs typeface="Arial" panose="020B0604020202020204" pitchFamily="34" charset="0"/>
            </a:endParaRPr>
          </a:p>
          <a:p>
            <a:pPr lvl="0" algn="just" fontAlgn="base">
              <a:lnSpc>
                <a:spcPct val="150000"/>
              </a:lnSpc>
              <a:spcBef>
                <a:spcPct val="0"/>
              </a:spcBef>
              <a:spcAft>
                <a:spcPct val="0"/>
              </a:spcAft>
              <a:defRPr/>
            </a:pPr>
            <a:endParaRPr lang="fr-FR" altLang="fr-FR" dirty="0">
              <a:solidFill>
                <a:prstClr val="black"/>
              </a:solidFill>
              <a:latin typeface="Calibri" pitchFamily="34" charset="0"/>
              <a:cs typeface="Arial" panose="020B0604020202020204" pitchFamily="34" charset="0"/>
            </a:endParaRPr>
          </a:p>
          <a:p>
            <a:pPr lvl="0" algn="just" fontAlgn="base">
              <a:lnSpc>
                <a:spcPct val="150000"/>
              </a:lnSpc>
              <a:spcBef>
                <a:spcPct val="0"/>
              </a:spcBef>
              <a:spcAft>
                <a:spcPct val="0"/>
              </a:spcAft>
              <a:defRPr/>
            </a:pPr>
            <a:endParaRPr lang="fr-FR" altLang="fr-FR" dirty="0">
              <a:solidFill>
                <a:prstClr val="black"/>
              </a:solidFill>
              <a:latin typeface="Calibri" pitchFamily="34" charset="0"/>
              <a:cs typeface="Arial" panose="020B0604020202020204" pitchFamily="34" charset="0"/>
            </a:endParaRPr>
          </a:p>
        </p:txBody>
      </p:sp>
      <p:sp>
        <p:nvSpPr>
          <p:cNvPr id="5" name="Rectangle 4"/>
          <p:cNvSpPr/>
          <p:nvPr/>
        </p:nvSpPr>
        <p:spPr>
          <a:xfrm>
            <a:off x="1721768" y="1661033"/>
            <a:ext cx="9540552" cy="584775"/>
          </a:xfrm>
          <a:prstGeom prst="rect">
            <a:avLst/>
          </a:prstGeom>
        </p:spPr>
        <p:txBody>
          <a:bodyPr wrap="square">
            <a:spAutoFit/>
          </a:bodyPr>
          <a:lstStyle/>
          <a:p>
            <a:pPr lvl="0">
              <a:defRPr/>
            </a:pPr>
            <a:r>
              <a:rPr lang="fr-FR" sz="3100" b="1" dirty="0">
                <a:solidFill>
                  <a:srgbClr val="006EA5"/>
                </a:solidFill>
                <a:latin typeface="Comic Sans MS" panose="030F0702030302020204" pitchFamily="66" charset="0"/>
                <a:cs typeface="Arial" panose="020B0604020202020204" pitchFamily="34" charset="0"/>
              </a:rPr>
              <a:t>Qu’est-ce que la pratique avancée infirmière?</a:t>
            </a:r>
          </a:p>
        </p:txBody>
      </p:sp>
      <p:sp>
        <p:nvSpPr>
          <p:cNvPr id="2" name="ZoneTexte 1"/>
          <p:cNvSpPr txBox="1"/>
          <p:nvPr/>
        </p:nvSpPr>
        <p:spPr>
          <a:xfrm>
            <a:off x="3143672" y="5637802"/>
            <a:ext cx="6120680" cy="369332"/>
          </a:xfrm>
          <a:prstGeom prst="rect">
            <a:avLst/>
          </a:prstGeom>
          <a:noFill/>
        </p:spPr>
        <p:txBody>
          <a:bodyPr wrap="square" rtlCol="0">
            <a:spAutoFit/>
          </a:bodyPr>
          <a:lstStyle/>
          <a:p>
            <a:pPr marL="342900" indent="-342900" algn="just">
              <a:buFont typeface="Symbol"/>
              <a:buChar char="Þ"/>
            </a:pPr>
            <a:r>
              <a:rPr lang="fr-FR" dirty="0"/>
              <a:t>Elle est </a:t>
            </a:r>
            <a:r>
              <a:rPr lang="fr-FR" b="1" dirty="0"/>
              <a:t>fondatrice d’une nouvelle forme d’exercice </a:t>
            </a:r>
            <a:endParaRPr lang="fr-FR" dirty="0"/>
          </a:p>
        </p:txBody>
      </p:sp>
      <p:sp>
        <p:nvSpPr>
          <p:cNvPr id="3" name="Rectangle 2"/>
          <p:cNvSpPr/>
          <p:nvPr/>
        </p:nvSpPr>
        <p:spPr>
          <a:xfrm>
            <a:off x="6546304" y="2643358"/>
            <a:ext cx="3923928" cy="2308324"/>
          </a:xfrm>
          <a:prstGeom prst="rect">
            <a:avLst/>
          </a:prstGeom>
        </p:spPr>
        <p:txBody>
          <a:bodyPr wrap="square">
            <a:spAutoFit/>
          </a:bodyPr>
          <a:lstStyle/>
          <a:p>
            <a:pPr lvl="0" algn="just" fontAlgn="base">
              <a:lnSpc>
                <a:spcPct val="150000"/>
              </a:lnSpc>
              <a:spcBef>
                <a:spcPct val="0"/>
              </a:spcBef>
              <a:spcAft>
                <a:spcPct val="0"/>
              </a:spcAft>
              <a:defRPr/>
            </a:pPr>
            <a:r>
              <a:rPr lang="fr-FR" altLang="fr-FR" sz="1600" dirty="0">
                <a:solidFill>
                  <a:prstClr val="black"/>
                </a:solidFill>
                <a:latin typeface="Calibri" pitchFamily="34" charset="0"/>
                <a:cs typeface="Arial" panose="020B0604020202020204" pitchFamily="34" charset="0"/>
              </a:rPr>
              <a:t>Un </a:t>
            </a:r>
            <a:r>
              <a:rPr lang="fr-FR" altLang="fr-FR" sz="1600" b="1" dirty="0">
                <a:solidFill>
                  <a:prstClr val="black"/>
                </a:solidFill>
                <a:latin typeface="Calibri" pitchFamily="34" charset="0"/>
                <a:cs typeface="Arial" panose="020B0604020202020204" pitchFamily="34" charset="0"/>
              </a:rPr>
              <a:t>développement approfondi des connaissances et des compétences </a:t>
            </a:r>
            <a:r>
              <a:rPr lang="fr-FR" altLang="fr-FR" sz="1600" dirty="0">
                <a:solidFill>
                  <a:prstClr val="black"/>
                </a:solidFill>
                <a:latin typeface="Calibri" pitchFamily="34" charset="0"/>
                <a:cs typeface="Arial" panose="020B0604020202020204" pitchFamily="34" charset="0"/>
              </a:rPr>
              <a:t>pour pratiquer des soins infirmiers à un niveau avancé afin de </a:t>
            </a:r>
            <a:r>
              <a:rPr lang="fr-FR" altLang="fr-FR" sz="1600" b="1" dirty="0">
                <a:solidFill>
                  <a:prstClr val="black"/>
                </a:solidFill>
                <a:latin typeface="Calibri" pitchFamily="34" charset="0"/>
                <a:cs typeface="Arial" panose="020B0604020202020204" pitchFamily="34" charset="0"/>
              </a:rPr>
              <a:t>répondre aux nouveaux enjeux d’un système de santé </a:t>
            </a:r>
            <a:r>
              <a:rPr lang="fr-FR" altLang="fr-FR" sz="1600" dirty="0">
                <a:solidFill>
                  <a:prstClr val="black"/>
                </a:solidFill>
                <a:latin typeface="Calibri" pitchFamily="34" charset="0"/>
                <a:cs typeface="Arial" panose="020B0604020202020204" pitchFamily="34" charset="0"/>
              </a:rPr>
              <a:t>en pleine mutation.</a:t>
            </a:r>
          </a:p>
        </p:txBody>
      </p:sp>
      <p:cxnSp>
        <p:nvCxnSpPr>
          <p:cNvPr id="6" name="Connecteur droit 5"/>
          <p:cNvCxnSpPr/>
          <p:nvPr/>
        </p:nvCxnSpPr>
        <p:spPr>
          <a:xfrm>
            <a:off x="1919710" y="2376175"/>
            <a:ext cx="2447925" cy="0"/>
          </a:xfrm>
          <a:prstGeom prst="line">
            <a:avLst/>
          </a:prstGeom>
          <a:ln w="50800">
            <a:solidFill>
              <a:srgbClr val="FF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9603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315955" y="2276872"/>
            <a:ext cx="6408712" cy="1569660"/>
          </a:xfrm>
          <a:prstGeom prst="rect">
            <a:avLst/>
          </a:prstGeom>
          <a:noFill/>
        </p:spPr>
        <p:txBody>
          <a:bodyPr wrap="square" rtlCol="0">
            <a:spAutoFit/>
          </a:bodyPr>
          <a:lstStyle/>
          <a:p>
            <a:pPr algn="ctr">
              <a:defRPr/>
            </a:pPr>
            <a:r>
              <a:rPr lang="fr-FR" sz="4800" dirty="0">
                <a:solidFill>
                  <a:srgbClr val="00D0E6"/>
                </a:solidFill>
                <a:latin typeface="Comic Sans MS" panose="030F0702030302020204" pitchFamily="66" charset="0"/>
              </a:rPr>
              <a:t>Infirmière en pratique avancée</a:t>
            </a:r>
          </a:p>
        </p:txBody>
      </p:sp>
      <p:sp>
        <p:nvSpPr>
          <p:cNvPr id="7" name="ZoneTexte 6"/>
          <p:cNvSpPr txBox="1"/>
          <p:nvPr/>
        </p:nvSpPr>
        <p:spPr>
          <a:xfrm>
            <a:off x="1497599" y="4653137"/>
            <a:ext cx="9252520" cy="1200329"/>
          </a:xfrm>
          <a:prstGeom prst="rect">
            <a:avLst/>
          </a:prstGeom>
          <a:noFill/>
        </p:spPr>
        <p:txBody>
          <a:bodyPr wrap="square" rtlCol="0">
            <a:spAutoFit/>
          </a:bodyPr>
          <a:lstStyle/>
          <a:p>
            <a:pPr algn="ctr"/>
            <a:r>
              <a:rPr lang="fr-FR" sz="2400" b="1" spc="-100" dirty="0">
                <a:solidFill>
                  <a:srgbClr val="006EA5"/>
                </a:solidFill>
                <a:ea typeface="Verdana" pitchFamily="34" charset="0"/>
                <a:cs typeface="Courier New" pitchFamily="49" charset="0"/>
              </a:rPr>
              <a:t>Direction générale de l’offre de soins (DGOS)</a:t>
            </a:r>
          </a:p>
          <a:p>
            <a:pPr algn="ctr"/>
            <a:r>
              <a:rPr lang="fr-FR" sz="2400" b="1" spc="-100" dirty="0">
                <a:solidFill>
                  <a:srgbClr val="006EA5"/>
                </a:solidFill>
                <a:ea typeface="Verdana" pitchFamily="34" charset="0"/>
                <a:cs typeface="Courier New" pitchFamily="49" charset="0"/>
              </a:rPr>
              <a:t>Sous-direction des ressources humaines du système de santé</a:t>
            </a:r>
          </a:p>
          <a:p>
            <a:pPr algn="ctr"/>
            <a:endParaRPr lang="fr-FR" sz="2400" b="1" spc="-100" dirty="0">
              <a:solidFill>
                <a:srgbClr val="006EA5"/>
              </a:solidFill>
              <a:ea typeface="Verdana" pitchFamily="34" charset="0"/>
              <a:cs typeface="Courier New" pitchFamily="49" charset="0"/>
            </a:endParaRPr>
          </a:p>
        </p:txBody>
      </p:sp>
      <p:cxnSp>
        <p:nvCxnSpPr>
          <p:cNvPr id="3" name="Connecteur droit 2"/>
          <p:cNvCxnSpPr/>
          <p:nvPr/>
        </p:nvCxnSpPr>
        <p:spPr>
          <a:xfrm flipH="1">
            <a:off x="3287688" y="2276872"/>
            <a:ext cx="648072" cy="1656184"/>
          </a:xfrm>
          <a:prstGeom prst="line">
            <a:avLst/>
          </a:prstGeom>
          <a:ln w="12700">
            <a:solidFill>
              <a:srgbClr val="006EA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9040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23592" y="2491915"/>
            <a:ext cx="7056784" cy="2585323"/>
          </a:xfrm>
          <a:prstGeom prst="rect">
            <a:avLst/>
          </a:prstGeom>
        </p:spPr>
        <p:txBody>
          <a:bodyPr wrap="square">
            <a:spAutoFit/>
          </a:bodyPr>
          <a:lstStyle/>
          <a:p>
            <a:pPr marL="285750" indent="-285750" fontAlgn="base">
              <a:lnSpc>
                <a:spcPct val="150000"/>
              </a:lnSpc>
              <a:spcBef>
                <a:spcPct val="0"/>
              </a:spcBef>
              <a:spcAft>
                <a:spcPct val="0"/>
              </a:spcAft>
              <a:buFont typeface="Wingdings" panose="05000000000000000000" pitchFamily="2" charset="2"/>
              <a:buChar char="§"/>
              <a:defRPr/>
            </a:pPr>
            <a:r>
              <a:rPr lang="fr-FR" altLang="fr-FR" dirty="0">
                <a:solidFill>
                  <a:prstClr val="black"/>
                </a:solidFill>
                <a:latin typeface="Calibri" pitchFamily="34" charset="0"/>
                <a:cs typeface="Arial" panose="020B0604020202020204" pitchFamily="34" charset="0"/>
              </a:rPr>
              <a:t>Répondre à des </a:t>
            </a:r>
            <a:r>
              <a:rPr lang="fr-FR" altLang="fr-FR" b="1" dirty="0">
                <a:solidFill>
                  <a:prstClr val="black"/>
                </a:solidFill>
                <a:latin typeface="Calibri" pitchFamily="34" charset="0"/>
                <a:cs typeface="Arial" panose="020B0604020202020204" pitchFamily="34" charset="0"/>
              </a:rPr>
              <a:t>problématiques d’accès aux soins et à des tensions de démographie médicale</a:t>
            </a:r>
            <a:r>
              <a:rPr lang="fr-FR" altLang="fr-FR" dirty="0">
                <a:solidFill>
                  <a:prstClr val="black"/>
                </a:solidFill>
                <a:latin typeface="Calibri" pitchFamily="34" charset="0"/>
                <a:cs typeface="Arial" panose="020B0604020202020204" pitchFamily="34" charset="0"/>
              </a:rPr>
              <a:t>, notamment en accompagnant l’évolution des besoins de santé de la population</a:t>
            </a:r>
          </a:p>
          <a:p>
            <a:pPr marL="285750" indent="-285750" fontAlgn="base">
              <a:lnSpc>
                <a:spcPct val="150000"/>
              </a:lnSpc>
              <a:spcBef>
                <a:spcPct val="0"/>
              </a:spcBef>
              <a:spcAft>
                <a:spcPct val="0"/>
              </a:spcAft>
              <a:buFont typeface="Wingdings" panose="05000000000000000000" pitchFamily="2" charset="2"/>
              <a:buChar char="§"/>
              <a:defRPr/>
            </a:pPr>
            <a:endParaRPr lang="fr-FR" altLang="fr-FR" dirty="0">
              <a:solidFill>
                <a:prstClr val="black"/>
              </a:solidFill>
              <a:latin typeface="Calibri" pitchFamily="34" charset="0"/>
              <a:cs typeface="Arial" panose="020B0604020202020204" pitchFamily="34" charset="0"/>
            </a:endParaRPr>
          </a:p>
          <a:p>
            <a:pPr marL="285750" indent="-285750" fontAlgn="base">
              <a:lnSpc>
                <a:spcPct val="150000"/>
              </a:lnSpc>
              <a:spcBef>
                <a:spcPct val="0"/>
              </a:spcBef>
              <a:spcAft>
                <a:spcPct val="0"/>
              </a:spcAft>
              <a:buFont typeface="Wingdings" panose="05000000000000000000" pitchFamily="2" charset="2"/>
              <a:buChar char="§"/>
              <a:defRPr/>
            </a:pPr>
            <a:r>
              <a:rPr lang="fr-FR" altLang="fr-FR" b="1" dirty="0">
                <a:solidFill>
                  <a:prstClr val="black"/>
                </a:solidFill>
                <a:latin typeface="Calibri" pitchFamily="34" charset="0"/>
                <a:cs typeface="Arial" panose="020B0604020202020204" pitchFamily="34" charset="0"/>
              </a:rPr>
              <a:t>Diversifier l’exercice </a:t>
            </a:r>
            <a:r>
              <a:rPr lang="fr-FR" altLang="fr-FR" dirty="0">
                <a:solidFill>
                  <a:prstClr val="black"/>
                </a:solidFill>
                <a:latin typeface="Calibri" pitchFamily="34" charset="0"/>
                <a:cs typeface="Arial" panose="020B0604020202020204" pitchFamily="34" charset="0"/>
              </a:rPr>
              <a:t>des professionnels paramédicaux et </a:t>
            </a:r>
            <a:r>
              <a:rPr lang="fr-FR" altLang="fr-FR" b="1" dirty="0">
                <a:solidFill>
                  <a:prstClr val="black"/>
                </a:solidFill>
                <a:latin typeface="Calibri" pitchFamily="34" charset="0"/>
                <a:cs typeface="Arial" panose="020B0604020202020204" pitchFamily="34" charset="0"/>
              </a:rPr>
              <a:t>développer les perspectives de carrière</a:t>
            </a:r>
          </a:p>
        </p:txBody>
      </p:sp>
      <p:sp>
        <p:nvSpPr>
          <p:cNvPr id="5" name="Rectangle 4"/>
          <p:cNvSpPr/>
          <p:nvPr/>
        </p:nvSpPr>
        <p:spPr>
          <a:xfrm>
            <a:off x="2207568" y="1425886"/>
            <a:ext cx="7056784" cy="646331"/>
          </a:xfrm>
          <a:prstGeom prst="rect">
            <a:avLst/>
          </a:prstGeom>
        </p:spPr>
        <p:txBody>
          <a:bodyPr wrap="square">
            <a:spAutoFit/>
          </a:bodyPr>
          <a:lstStyle/>
          <a:p>
            <a:pPr lvl="0">
              <a:defRPr/>
            </a:pPr>
            <a:r>
              <a:rPr lang="fr-FR" sz="3600" b="1" dirty="0">
                <a:solidFill>
                  <a:srgbClr val="006EA5"/>
                </a:solidFill>
                <a:latin typeface="Comic Sans MS" panose="030F0702030302020204" pitchFamily="66" charset="0"/>
                <a:cs typeface="Arial" panose="020B0604020202020204" pitchFamily="34" charset="0"/>
              </a:rPr>
              <a:t>Quels enjeux ?</a:t>
            </a:r>
          </a:p>
        </p:txBody>
      </p:sp>
      <p:cxnSp>
        <p:nvCxnSpPr>
          <p:cNvPr id="6" name="Connecteur droit 5"/>
          <p:cNvCxnSpPr/>
          <p:nvPr/>
        </p:nvCxnSpPr>
        <p:spPr>
          <a:xfrm>
            <a:off x="2423593" y="2204864"/>
            <a:ext cx="2447925" cy="0"/>
          </a:xfrm>
          <a:prstGeom prst="line">
            <a:avLst/>
          </a:prstGeom>
          <a:ln w="50800">
            <a:solidFill>
              <a:srgbClr val="FF66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423592" y="5342532"/>
            <a:ext cx="7056784" cy="923330"/>
          </a:xfrm>
          <a:prstGeom prst="rect">
            <a:avLst/>
          </a:prstGeom>
        </p:spPr>
        <p:txBody>
          <a:bodyPr wrap="square">
            <a:spAutoFit/>
          </a:bodyPr>
          <a:lstStyle/>
          <a:p>
            <a:pPr marL="342900" indent="-342900" algn="just">
              <a:buFont typeface="Symbol"/>
              <a:buChar char="Þ"/>
              <a:defRPr/>
            </a:pPr>
            <a:r>
              <a:rPr lang="fr-FR" kern="0" dirty="0">
                <a:solidFill>
                  <a:prstClr val="black"/>
                </a:solidFill>
              </a:rPr>
              <a:t>Ces différents enjeux couplés à l’accroissement des besoins de santé de la population ont mis en exergue </a:t>
            </a:r>
            <a:r>
              <a:rPr lang="fr-FR" b="1" kern="0" dirty="0">
                <a:solidFill>
                  <a:prstClr val="black"/>
                </a:solidFill>
              </a:rPr>
              <a:t>la nécessité de développer une forme nouvelle d’exercice des professionnels de santé</a:t>
            </a:r>
          </a:p>
        </p:txBody>
      </p:sp>
    </p:spTree>
    <p:extLst>
      <p:ext uri="{BB962C8B-B14F-4D97-AF65-F5344CB8AC3E}">
        <p14:creationId xmlns:p14="http://schemas.microsoft.com/office/powerpoint/2010/main" val="1166579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8213" y="2332759"/>
            <a:ext cx="2735262" cy="3384550"/>
          </a:xfrm>
          <a:prstGeom prst="rect">
            <a:avLst/>
          </a:prstGeom>
          <a:solidFill>
            <a:srgbClr val="00D0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0" fontAlgn="base" hangingPunct="0">
              <a:lnSpc>
                <a:spcPct val="150000"/>
              </a:lnSpc>
              <a:spcBef>
                <a:spcPct val="0"/>
              </a:spcBef>
              <a:spcAft>
                <a:spcPct val="0"/>
              </a:spcAft>
              <a:defRPr/>
            </a:pPr>
            <a:r>
              <a:rPr lang="fr-FR" altLang="fr-FR" b="1" dirty="0">
                <a:solidFill>
                  <a:prstClr val="white"/>
                </a:solidFill>
                <a:latin typeface="Comic Sans MS" panose="030F0702030302020204" pitchFamily="66" charset="0"/>
                <a:cs typeface="Arial" charset="0"/>
              </a:rPr>
              <a:t>Répondre à des problématiques d’accès aux soins et à des tensions de démographie médicale </a:t>
            </a:r>
          </a:p>
        </p:txBody>
      </p:sp>
      <p:cxnSp>
        <p:nvCxnSpPr>
          <p:cNvPr id="3" name="Connecteur droit 2"/>
          <p:cNvCxnSpPr/>
          <p:nvPr/>
        </p:nvCxnSpPr>
        <p:spPr>
          <a:xfrm>
            <a:off x="2208214" y="5301208"/>
            <a:ext cx="2447925" cy="0"/>
          </a:xfrm>
          <a:prstGeom prst="line">
            <a:avLst/>
          </a:prstGeom>
          <a:ln w="50800">
            <a:solidFill>
              <a:srgbClr val="01426C"/>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4938499" y="2455374"/>
            <a:ext cx="5364088" cy="3139321"/>
          </a:xfrm>
          <a:prstGeom prst="rect">
            <a:avLst/>
          </a:prstGeom>
        </p:spPr>
        <p:txBody>
          <a:bodyPr wrap="square">
            <a:spAutoFit/>
          </a:bodyPr>
          <a:lstStyle/>
          <a:p>
            <a:pPr marL="742950" lvl="1" indent="-285750" algn="just">
              <a:buFont typeface="Wingdings" panose="05000000000000000000" pitchFamily="2" charset="2"/>
              <a:buChar char="Ø"/>
              <a:defRPr/>
            </a:pPr>
            <a:r>
              <a:rPr lang="fr-FR" dirty="0">
                <a:cs typeface="Arial" charset="0"/>
              </a:rPr>
              <a:t>Allongement de la durée de la vie et accroissement du nombre de personnes âgées ;</a:t>
            </a:r>
          </a:p>
          <a:p>
            <a:pPr marL="742950" lvl="1" indent="-285750" algn="just">
              <a:buFont typeface="Wingdings" panose="05000000000000000000" pitchFamily="2" charset="2"/>
              <a:buChar char="Ø"/>
              <a:defRPr/>
            </a:pPr>
            <a:endParaRPr lang="fr-FR" dirty="0">
              <a:cs typeface="Arial" charset="0"/>
            </a:endParaRPr>
          </a:p>
          <a:p>
            <a:pPr marL="742950" lvl="1" indent="-285750" algn="just">
              <a:buFont typeface="Wingdings" panose="05000000000000000000" pitchFamily="2" charset="2"/>
              <a:buChar char="Ø"/>
              <a:defRPr/>
            </a:pPr>
            <a:r>
              <a:rPr lang="fr-FR" dirty="0">
                <a:cs typeface="Arial" charset="0"/>
              </a:rPr>
              <a:t>Intensification et complexification des besoins en santé ;</a:t>
            </a:r>
          </a:p>
          <a:p>
            <a:pPr marL="742950" lvl="1" indent="-285750" algn="just">
              <a:buFont typeface="Wingdings" panose="05000000000000000000" pitchFamily="2" charset="2"/>
              <a:buChar char="Ø"/>
              <a:defRPr/>
            </a:pPr>
            <a:endParaRPr lang="fr-FR" dirty="0">
              <a:cs typeface="Arial" charset="0"/>
            </a:endParaRPr>
          </a:p>
          <a:p>
            <a:pPr marL="742950" lvl="1" indent="-285750" algn="just">
              <a:buFont typeface="Wingdings" panose="05000000000000000000" pitchFamily="2" charset="2"/>
              <a:buChar char="Ø"/>
              <a:defRPr/>
            </a:pPr>
            <a:r>
              <a:rPr lang="fr-FR" dirty="0">
                <a:cs typeface="Arial" charset="0"/>
              </a:rPr>
              <a:t>Nécessité d’assurer la continuité des soins ;</a:t>
            </a:r>
          </a:p>
          <a:p>
            <a:pPr marL="742950" lvl="1" indent="-285750" algn="just">
              <a:buFont typeface="Wingdings" panose="05000000000000000000" pitchFamily="2" charset="2"/>
              <a:buChar char="Ø"/>
              <a:defRPr/>
            </a:pPr>
            <a:endParaRPr lang="fr-FR" dirty="0">
              <a:cs typeface="Arial" charset="0"/>
            </a:endParaRPr>
          </a:p>
          <a:p>
            <a:pPr marL="742950" lvl="1" indent="-285750" algn="just">
              <a:buFont typeface="Wingdings" panose="05000000000000000000" pitchFamily="2" charset="2"/>
              <a:buChar char="Ø"/>
              <a:defRPr/>
            </a:pPr>
            <a:r>
              <a:rPr lang="fr-FR" dirty="0">
                <a:cs typeface="Arial" charset="0"/>
              </a:rPr>
              <a:t>Besoin d’optimiser la coordination entre les établissements de santé et les professionnels de santé ambulatoires. </a:t>
            </a:r>
          </a:p>
        </p:txBody>
      </p:sp>
    </p:spTree>
    <p:extLst>
      <p:ext uri="{BB962C8B-B14F-4D97-AF65-F5344CB8AC3E}">
        <p14:creationId xmlns:p14="http://schemas.microsoft.com/office/powerpoint/2010/main" val="109767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4544" y="2177772"/>
            <a:ext cx="2735262" cy="3384550"/>
          </a:xfrm>
          <a:prstGeom prst="rect">
            <a:avLst/>
          </a:prstGeom>
          <a:solidFill>
            <a:srgbClr val="00D0E6"/>
          </a:solidFill>
          <a:ln w="25400" cap="flat" cmpd="sng" algn="ctr">
            <a:noFill/>
            <a:prstDash val="solid"/>
          </a:ln>
          <a:effectLst/>
        </p:spPr>
        <p:txBody>
          <a:bodyPr anchor="ctr"/>
          <a:lstStyle/>
          <a:p>
            <a:pPr lvl="0" fontAlgn="base">
              <a:lnSpc>
                <a:spcPct val="150000"/>
              </a:lnSpc>
              <a:spcBef>
                <a:spcPct val="0"/>
              </a:spcBef>
              <a:spcAft>
                <a:spcPct val="0"/>
              </a:spcAft>
              <a:defRPr/>
            </a:pPr>
            <a:r>
              <a:rPr lang="fr-FR" altLang="fr-FR" b="1" dirty="0">
                <a:solidFill>
                  <a:prstClr val="white"/>
                </a:solidFill>
                <a:latin typeface="Comic Sans MS" panose="030F0702030302020204" pitchFamily="66" charset="0"/>
                <a:cs typeface="Arial" charset="0"/>
              </a:rPr>
              <a:t>Diversifier l’exercice des professionnels paramédicaux et développer les perspectives de carrière</a:t>
            </a:r>
          </a:p>
        </p:txBody>
      </p:sp>
      <p:cxnSp>
        <p:nvCxnSpPr>
          <p:cNvPr id="3" name="Connecteur droit 2"/>
          <p:cNvCxnSpPr/>
          <p:nvPr/>
        </p:nvCxnSpPr>
        <p:spPr>
          <a:xfrm>
            <a:off x="2064545" y="5301208"/>
            <a:ext cx="2447925" cy="0"/>
          </a:xfrm>
          <a:prstGeom prst="line">
            <a:avLst/>
          </a:prstGeom>
          <a:ln w="50800">
            <a:solidFill>
              <a:srgbClr val="01426C"/>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5375920" y="2438886"/>
            <a:ext cx="5112568" cy="2862322"/>
          </a:xfrm>
          <a:prstGeom prst="rect">
            <a:avLst/>
          </a:prstGeom>
        </p:spPr>
        <p:txBody>
          <a:bodyPr wrap="square">
            <a:spAutoFit/>
          </a:bodyPr>
          <a:lstStyle/>
          <a:p>
            <a:pPr marL="285750" indent="-285750" algn="just" eaLnBrk="0" fontAlgn="base" hangingPunct="0">
              <a:spcBef>
                <a:spcPct val="0"/>
              </a:spcBef>
              <a:spcAft>
                <a:spcPct val="0"/>
              </a:spcAft>
              <a:buFont typeface="Wingdings" panose="05000000000000000000" pitchFamily="2" charset="2"/>
              <a:buChar char="Ø"/>
              <a:defRPr/>
            </a:pPr>
            <a:r>
              <a:rPr lang="fr-FR" dirty="0">
                <a:solidFill>
                  <a:prstClr val="black"/>
                </a:solidFill>
                <a:cs typeface="Arial" charset="0"/>
              </a:rPr>
              <a:t>Développement des compétences vers un haut niveau de maîtrise :</a:t>
            </a:r>
          </a:p>
          <a:p>
            <a:pPr lvl="0" algn="just" eaLnBrk="0" fontAlgn="base" hangingPunct="0">
              <a:spcBef>
                <a:spcPct val="0"/>
              </a:spcBef>
              <a:spcAft>
                <a:spcPct val="0"/>
              </a:spcAft>
              <a:defRPr/>
            </a:pPr>
            <a:endParaRPr lang="fr-FR" dirty="0">
              <a:solidFill>
                <a:prstClr val="black"/>
              </a:solidFill>
              <a:cs typeface="Arial" charset="0"/>
            </a:endParaRPr>
          </a:p>
          <a:p>
            <a:pPr marL="742950" lvl="1" indent="-285750" algn="just" eaLnBrk="0" fontAlgn="base" hangingPunct="0">
              <a:spcBef>
                <a:spcPct val="0"/>
              </a:spcBef>
              <a:spcAft>
                <a:spcPct val="0"/>
              </a:spcAft>
              <a:buFont typeface="Wingdings" panose="05000000000000000000" pitchFamily="2" charset="2"/>
              <a:buChar char="§"/>
              <a:defRPr/>
            </a:pPr>
            <a:r>
              <a:rPr lang="fr-FR" altLang="fr-FR" dirty="0">
                <a:solidFill>
                  <a:prstClr val="black"/>
                </a:solidFill>
                <a:latin typeface="Calibri" panose="020F0502020204030204" pitchFamily="34" charset="0"/>
                <a:cs typeface="Arial" charset="0"/>
              </a:rPr>
              <a:t>expertise clinique poussée</a:t>
            </a:r>
          </a:p>
          <a:p>
            <a:pPr marL="742950" lvl="1" indent="-285750" algn="just" eaLnBrk="0" fontAlgn="base" hangingPunct="0">
              <a:spcBef>
                <a:spcPct val="0"/>
              </a:spcBef>
              <a:spcAft>
                <a:spcPct val="0"/>
              </a:spcAft>
              <a:buFont typeface="Wingdings" panose="05000000000000000000" pitchFamily="2" charset="2"/>
              <a:buChar char="§"/>
              <a:defRPr/>
            </a:pPr>
            <a:r>
              <a:rPr lang="fr-FR" dirty="0">
                <a:solidFill>
                  <a:prstClr val="black"/>
                </a:solidFill>
                <a:latin typeface="Calibri" panose="020F0502020204030204" pitchFamily="34" charset="0"/>
                <a:cs typeface="Arial" charset="0"/>
              </a:rPr>
              <a:t>capacité d’orientation du patient</a:t>
            </a:r>
          </a:p>
          <a:p>
            <a:pPr marL="742950" lvl="1" indent="-285750" algn="just" eaLnBrk="0" fontAlgn="base" hangingPunct="0">
              <a:spcBef>
                <a:spcPct val="0"/>
              </a:spcBef>
              <a:spcAft>
                <a:spcPct val="0"/>
              </a:spcAft>
              <a:buFont typeface="Wingdings" panose="05000000000000000000" pitchFamily="2" charset="2"/>
              <a:buChar char="§"/>
              <a:defRPr/>
            </a:pPr>
            <a:r>
              <a:rPr lang="fr-FR" dirty="0">
                <a:solidFill>
                  <a:prstClr val="black"/>
                </a:solidFill>
                <a:latin typeface="Calibri" panose="020F0502020204030204" pitchFamily="34" charset="0"/>
                <a:cs typeface="Arial" charset="0"/>
              </a:rPr>
              <a:t>autonomie</a:t>
            </a:r>
            <a:endParaRPr lang="fr-FR" dirty="0">
              <a:solidFill>
                <a:prstClr val="black"/>
              </a:solidFill>
              <a:cs typeface="Arial" charset="0"/>
            </a:endParaRPr>
          </a:p>
          <a:p>
            <a:pPr marL="285750" indent="-285750" algn="just" eaLnBrk="0" fontAlgn="base" hangingPunct="0">
              <a:spcBef>
                <a:spcPct val="0"/>
              </a:spcBef>
              <a:spcAft>
                <a:spcPct val="0"/>
              </a:spcAft>
              <a:buFont typeface="Wingdings" panose="05000000000000000000" pitchFamily="2" charset="2"/>
              <a:buChar char="Ø"/>
              <a:defRPr/>
            </a:pPr>
            <a:endParaRPr lang="fr-FR" dirty="0">
              <a:solidFill>
                <a:prstClr val="black"/>
              </a:solidFill>
              <a:cs typeface="Arial" charset="0"/>
            </a:endParaRPr>
          </a:p>
          <a:p>
            <a:pPr marL="285750" indent="-285750" algn="just" eaLnBrk="0" fontAlgn="base" hangingPunct="0">
              <a:spcBef>
                <a:spcPct val="0"/>
              </a:spcBef>
              <a:spcAft>
                <a:spcPct val="0"/>
              </a:spcAft>
              <a:buFont typeface="Wingdings" panose="05000000000000000000" pitchFamily="2" charset="2"/>
              <a:buChar char="Ø"/>
              <a:defRPr/>
            </a:pPr>
            <a:r>
              <a:rPr lang="fr-FR" dirty="0">
                <a:solidFill>
                  <a:prstClr val="black"/>
                </a:solidFill>
                <a:cs typeface="Arial" charset="0"/>
              </a:rPr>
              <a:t>Reconnaissance des prestations de l’infirmier en pratique avancée.</a:t>
            </a:r>
          </a:p>
          <a:p>
            <a:pPr lvl="0" algn="just" eaLnBrk="0" fontAlgn="base" hangingPunct="0">
              <a:spcBef>
                <a:spcPct val="0"/>
              </a:spcBef>
              <a:spcAft>
                <a:spcPct val="0"/>
              </a:spcAft>
              <a:defRPr/>
            </a:pPr>
            <a:endParaRPr lang="fr-FR" dirty="0">
              <a:solidFill>
                <a:prstClr val="black"/>
              </a:solidFill>
              <a:cs typeface="Arial" charset="0"/>
            </a:endParaRPr>
          </a:p>
        </p:txBody>
      </p:sp>
    </p:spTree>
    <p:extLst>
      <p:ext uri="{BB962C8B-B14F-4D97-AF65-F5344CB8AC3E}">
        <p14:creationId xmlns:p14="http://schemas.microsoft.com/office/powerpoint/2010/main" val="3373159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47528" y="1621162"/>
            <a:ext cx="5688632" cy="646331"/>
          </a:xfrm>
          <a:prstGeom prst="rect">
            <a:avLst/>
          </a:prstGeom>
          <a:noFill/>
        </p:spPr>
        <p:txBody>
          <a:bodyPr wrap="square" rtlCol="0">
            <a:spAutoFit/>
          </a:bodyPr>
          <a:lstStyle/>
          <a:p>
            <a:r>
              <a:rPr lang="fr-FR" sz="3600" b="1" dirty="0">
                <a:solidFill>
                  <a:srgbClr val="006EA5"/>
                </a:solidFill>
                <a:latin typeface="Comic Sans MS" panose="030F0702030302020204" pitchFamily="66" charset="0"/>
              </a:rPr>
              <a:t>Quel contexte ? </a:t>
            </a:r>
          </a:p>
        </p:txBody>
      </p:sp>
      <p:sp>
        <p:nvSpPr>
          <p:cNvPr id="3" name="ZoneTexte 2"/>
          <p:cNvSpPr txBox="1"/>
          <p:nvPr/>
        </p:nvSpPr>
        <p:spPr>
          <a:xfrm>
            <a:off x="5303912" y="3052091"/>
            <a:ext cx="5535056" cy="1477328"/>
          </a:xfrm>
          <a:prstGeom prst="rect">
            <a:avLst/>
          </a:prstGeom>
          <a:noFill/>
        </p:spPr>
        <p:txBody>
          <a:bodyPr wrap="square" rtlCol="0">
            <a:spAutoFit/>
          </a:bodyPr>
          <a:lstStyle/>
          <a:p>
            <a:pPr marL="342900" indent="-342900" algn="just">
              <a:buFont typeface="Wingdings" panose="05000000000000000000" pitchFamily="2" charset="2"/>
              <a:buChar char="§"/>
              <a:defRPr/>
            </a:pPr>
            <a:r>
              <a:rPr lang="fr-FR" dirty="0">
                <a:latin typeface="Calibri" panose="020F0502020204030204" pitchFamily="34" charset="0"/>
                <a:cs typeface="Calibri" panose="020F0502020204030204" pitchFamily="34" charset="0"/>
              </a:rPr>
              <a:t>Plan de renforcement de l’accès territorial aux soins</a:t>
            </a:r>
          </a:p>
          <a:p>
            <a:pPr marL="342900" indent="-342900" algn="just">
              <a:buFont typeface="Wingdings" panose="05000000000000000000" pitchFamily="2" charset="2"/>
              <a:buChar char="§"/>
              <a:defRPr/>
            </a:pPr>
            <a:endParaRPr lang="fr-FR"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defRPr/>
            </a:pPr>
            <a:r>
              <a:rPr lang="fr-FR" dirty="0">
                <a:latin typeface="Calibri" panose="020F0502020204030204" pitchFamily="34" charset="0"/>
                <a:cs typeface="Calibri" panose="020F0502020204030204" pitchFamily="34" charset="0"/>
              </a:rPr>
              <a:t>Stratégie nationale de santé (SNS 2018-2022)</a:t>
            </a:r>
          </a:p>
          <a:p>
            <a:pPr marL="342900" indent="-342900" algn="just">
              <a:buFont typeface="Wingdings" panose="05000000000000000000" pitchFamily="2" charset="2"/>
              <a:buChar char="§"/>
              <a:defRPr/>
            </a:pPr>
            <a:endParaRPr lang="fr-FR" dirty="0">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defRPr/>
            </a:pPr>
            <a:r>
              <a:rPr lang="fr-FR" dirty="0">
                <a:latin typeface="Calibri" panose="020F0502020204030204" pitchFamily="34" charset="0"/>
                <a:cs typeface="Calibri" panose="020F0502020204030204" pitchFamily="34" charset="0"/>
              </a:rPr>
              <a:t>Stratégie de transformation du système de santé </a:t>
            </a:r>
            <a:endParaRPr lang="fr-FR" i="1" dirty="0">
              <a:latin typeface="Calibri" panose="020F0502020204030204" pitchFamily="34" charset="0"/>
              <a:cs typeface="Calibri" panose="020F0502020204030204" pitchFamily="34" charset="0"/>
            </a:endParaRPr>
          </a:p>
        </p:txBody>
      </p:sp>
      <p:sp>
        <p:nvSpPr>
          <p:cNvPr id="4" name="Ellipse 3"/>
          <p:cNvSpPr/>
          <p:nvPr/>
        </p:nvSpPr>
        <p:spPr>
          <a:xfrm>
            <a:off x="2351584" y="4725144"/>
            <a:ext cx="3384376" cy="1512168"/>
          </a:xfrm>
          <a:prstGeom prst="ellipse">
            <a:avLst/>
          </a:prstGeom>
          <a:solidFill>
            <a:srgbClr val="00D0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Comic Sans MS" panose="030F0702030302020204" pitchFamily="66" charset="0"/>
              </a:rPr>
              <a:t>Renforcer les coopérations entre professionnels </a:t>
            </a:r>
          </a:p>
        </p:txBody>
      </p:sp>
      <p:sp>
        <p:nvSpPr>
          <p:cNvPr id="5" name="Ellipse 4"/>
          <p:cNvSpPr/>
          <p:nvPr/>
        </p:nvSpPr>
        <p:spPr>
          <a:xfrm>
            <a:off x="6672064" y="4725144"/>
            <a:ext cx="3384376" cy="1512168"/>
          </a:xfrm>
          <a:prstGeom prst="ellipse">
            <a:avLst/>
          </a:prstGeom>
          <a:solidFill>
            <a:srgbClr val="00D0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Comic Sans MS" panose="030F0702030302020204" pitchFamily="66" charset="0"/>
              </a:rPr>
              <a:t>Donner un rôle central dans la prise en charge des patients </a:t>
            </a:r>
          </a:p>
        </p:txBody>
      </p:sp>
      <p:graphicFrame>
        <p:nvGraphicFramePr>
          <p:cNvPr id="7" name="Diagramme 6"/>
          <p:cNvGraphicFramePr/>
          <p:nvPr>
            <p:extLst>
              <p:ext uri="{D42A27DB-BD31-4B8C-83A1-F6EECF244321}">
                <p14:modId xmlns:p14="http://schemas.microsoft.com/office/powerpoint/2010/main" val="2992973975"/>
              </p:ext>
            </p:extLst>
          </p:nvPr>
        </p:nvGraphicFramePr>
        <p:xfrm>
          <a:off x="2071356" y="2681960"/>
          <a:ext cx="2620488" cy="165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Connecteur droit 7"/>
          <p:cNvCxnSpPr/>
          <p:nvPr/>
        </p:nvCxnSpPr>
        <p:spPr>
          <a:xfrm>
            <a:off x="1991545" y="2366908"/>
            <a:ext cx="2447925" cy="0"/>
          </a:xfrm>
          <a:prstGeom prst="line">
            <a:avLst/>
          </a:prstGeom>
          <a:ln w="50800">
            <a:solidFill>
              <a:srgbClr val="FF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0083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3892966560"/>
              </p:ext>
            </p:extLst>
          </p:nvPr>
        </p:nvGraphicFramePr>
        <p:xfrm>
          <a:off x="1703511" y="2852936"/>
          <a:ext cx="2620488" cy="165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3989512" y="2708627"/>
            <a:ext cx="6678488" cy="2585323"/>
          </a:xfrm>
          <a:prstGeom prst="rect">
            <a:avLst/>
          </a:prstGeom>
        </p:spPr>
        <p:txBody>
          <a:bodyPr wrap="square">
            <a:spAutoFit/>
          </a:bodyPr>
          <a:lstStyle/>
          <a:p>
            <a:pPr marL="800100" lvl="1" indent="-342900" algn="just">
              <a:buFont typeface="Wingdings" panose="05000000000000000000" pitchFamily="2" charset="2"/>
              <a:buChar char="§"/>
            </a:pPr>
            <a:r>
              <a:rPr lang="fr-FR" dirty="0">
                <a:solidFill>
                  <a:prstClr val="black"/>
                </a:solidFill>
                <a:latin typeface="Calibri" panose="020F0502020204030204" pitchFamily="34" charset="0"/>
                <a:cs typeface="Calibri" panose="020F0502020204030204" pitchFamily="34" charset="0"/>
              </a:rPr>
              <a:t>Du nombre important de professionnels intégrés dans les équipes de soins ;</a:t>
            </a:r>
          </a:p>
          <a:p>
            <a:pPr lvl="1" algn="just"/>
            <a:endParaRPr lang="fr-FR" dirty="0">
              <a:solidFill>
                <a:prstClr val="black"/>
              </a:solidFill>
              <a:latin typeface="Calibri" panose="020F0502020204030204" pitchFamily="34" charset="0"/>
              <a:cs typeface="Calibri" panose="020F0502020204030204" pitchFamily="34" charset="0"/>
            </a:endParaRPr>
          </a:p>
          <a:p>
            <a:pPr marL="800100" lvl="1" indent="-342900" algn="just">
              <a:buFont typeface="Wingdings" panose="05000000000000000000" pitchFamily="2" charset="2"/>
              <a:buChar char="§"/>
            </a:pPr>
            <a:r>
              <a:rPr lang="fr-FR" dirty="0">
                <a:solidFill>
                  <a:prstClr val="black"/>
                </a:solidFill>
                <a:latin typeface="Calibri" panose="020F0502020204030204" pitchFamily="34" charset="0"/>
                <a:cs typeface="Calibri" panose="020F0502020204030204" pitchFamily="34" charset="0"/>
              </a:rPr>
              <a:t>Du rôle pivot qu’ils assurent dans la prise en charge globale du patient ;</a:t>
            </a:r>
          </a:p>
          <a:p>
            <a:pPr lvl="1" algn="just"/>
            <a:endParaRPr lang="fr-FR" dirty="0">
              <a:solidFill>
                <a:prstClr val="black"/>
              </a:solidFill>
              <a:latin typeface="Calibri" panose="020F0502020204030204" pitchFamily="34" charset="0"/>
              <a:cs typeface="Calibri" panose="020F0502020204030204" pitchFamily="34" charset="0"/>
            </a:endParaRPr>
          </a:p>
          <a:p>
            <a:pPr marL="800100" lvl="1" indent="-342900" algn="just">
              <a:buFont typeface="Wingdings" panose="05000000000000000000" pitchFamily="2" charset="2"/>
              <a:buChar char="§"/>
            </a:pPr>
            <a:r>
              <a:rPr lang="fr-FR" dirty="0">
                <a:solidFill>
                  <a:prstClr val="black"/>
                </a:solidFill>
                <a:latin typeface="Calibri" panose="020F0502020204030204" pitchFamily="34" charset="0"/>
                <a:cs typeface="Calibri" panose="020F0502020204030204" pitchFamily="34" charset="0"/>
              </a:rPr>
              <a:t>D’une approche déjà expérimentée par certains professionnels infirmiers dans leur relation avec les équipes médicales.</a:t>
            </a:r>
          </a:p>
        </p:txBody>
      </p:sp>
      <p:sp>
        <p:nvSpPr>
          <p:cNvPr id="4" name="Rectangle 3"/>
          <p:cNvSpPr/>
          <p:nvPr/>
        </p:nvSpPr>
        <p:spPr>
          <a:xfrm>
            <a:off x="3376401" y="1682319"/>
            <a:ext cx="1895199" cy="461665"/>
          </a:xfrm>
          <a:prstGeom prst="rect">
            <a:avLst/>
          </a:prstGeom>
        </p:spPr>
        <p:txBody>
          <a:bodyPr wrap="none">
            <a:spAutoFit/>
          </a:bodyPr>
          <a:lstStyle/>
          <a:p>
            <a:pPr marL="342900" indent="-342900" algn="just">
              <a:buFont typeface="Wingdings" panose="05000000000000000000" pitchFamily="2" charset="2"/>
              <a:buChar char="§"/>
            </a:pPr>
            <a:r>
              <a:rPr lang="fr-FR" sz="2400" dirty="0">
                <a:solidFill>
                  <a:prstClr val="black"/>
                </a:solidFill>
                <a:latin typeface="Calibri" panose="020F0502020204030204" pitchFamily="34" charset="0"/>
                <a:cs typeface="Calibri" panose="020F0502020204030204" pitchFamily="34" charset="0"/>
              </a:rPr>
              <a:t>En raison : </a:t>
            </a:r>
          </a:p>
        </p:txBody>
      </p:sp>
    </p:spTree>
    <p:extLst>
      <p:ext uri="{BB962C8B-B14F-4D97-AF65-F5344CB8AC3E}">
        <p14:creationId xmlns:p14="http://schemas.microsoft.com/office/powerpoint/2010/main" val="711611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5520" y="2636913"/>
            <a:ext cx="8352928" cy="1692771"/>
          </a:xfrm>
          <a:prstGeom prst="rect">
            <a:avLst/>
          </a:prstGeom>
        </p:spPr>
        <p:txBody>
          <a:bodyPr wrap="square">
            <a:spAutoFit/>
          </a:bodyPr>
          <a:lstStyle/>
          <a:p>
            <a:pPr marL="342900" indent="-342900" algn="just">
              <a:buFont typeface="Wingdings" panose="05000000000000000000" pitchFamily="2" charset="2"/>
              <a:buChar char="§"/>
              <a:defRPr/>
            </a:pPr>
            <a:r>
              <a:rPr lang="fr-FR" altLang="fr-FR" sz="2000" dirty="0">
                <a:solidFill>
                  <a:prstClr val="black"/>
                </a:solidFill>
                <a:latin typeface="Calibri" panose="020F0502020204030204" pitchFamily="34" charset="0"/>
                <a:cs typeface="Calibri" panose="020F0502020204030204" pitchFamily="34" charset="0"/>
              </a:rPr>
              <a:t>L’article 119 de la loi </a:t>
            </a:r>
            <a:r>
              <a:rPr lang="fr-FR" sz="2000" dirty="0">
                <a:solidFill>
                  <a:prstClr val="black"/>
                </a:solidFill>
                <a:latin typeface="Calibri" panose="020F0502020204030204" pitchFamily="34" charset="0"/>
                <a:cs typeface="Calibri" panose="020F0502020204030204" pitchFamily="34" charset="0"/>
              </a:rPr>
              <a:t>n° 2016-41 du 26 janvier 2016 de modernisation de notre système de santé, crée l</a:t>
            </a:r>
            <a:r>
              <a:rPr lang="fr-FR" altLang="fr-FR" sz="2000" dirty="0">
                <a:solidFill>
                  <a:prstClr val="black"/>
                </a:solidFill>
                <a:latin typeface="Calibri" panose="020F0502020204030204" pitchFamily="34" charset="0"/>
                <a:cs typeface="Calibri" panose="020F0502020204030204" pitchFamily="34" charset="0"/>
              </a:rPr>
              <a:t>’article L. 4301-1 du Code de la santé publique et </a:t>
            </a:r>
            <a:r>
              <a:rPr lang="fr-FR" sz="2000" dirty="0">
                <a:solidFill>
                  <a:prstClr val="black"/>
                </a:solidFill>
                <a:latin typeface="Calibri" panose="020F0502020204030204" pitchFamily="34" charset="0"/>
                <a:cs typeface="Calibri" panose="020F0502020204030204" pitchFamily="34" charset="0"/>
              </a:rPr>
              <a:t>introduit le principe de la pratique avancée des auxiliaires médicaux ;</a:t>
            </a:r>
          </a:p>
          <a:p>
            <a:pPr marL="342900" indent="-342900" algn="just">
              <a:buFont typeface="Wingdings" panose="05000000000000000000" pitchFamily="2" charset="2"/>
              <a:buChar char="§"/>
              <a:defRPr/>
            </a:pPr>
            <a:endParaRPr lang="fr-FR" altLang="fr-FR" sz="2400" dirty="0">
              <a:solidFill>
                <a:prstClr val="black"/>
              </a:solidFill>
              <a:latin typeface="Calibri" panose="020F0502020204030204" pitchFamily="34" charset="0"/>
              <a:cs typeface="Calibri" panose="020F0502020204030204" pitchFamily="34" charset="0"/>
            </a:endParaRPr>
          </a:p>
        </p:txBody>
      </p:sp>
      <p:sp>
        <p:nvSpPr>
          <p:cNvPr id="3" name="ZoneTexte 2"/>
          <p:cNvSpPr txBox="1"/>
          <p:nvPr/>
        </p:nvSpPr>
        <p:spPr>
          <a:xfrm>
            <a:off x="1759536" y="1380769"/>
            <a:ext cx="7992888" cy="646331"/>
          </a:xfrm>
          <a:prstGeom prst="rect">
            <a:avLst/>
          </a:prstGeom>
          <a:noFill/>
        </p:spPr>
        <p:txBody>
          <a:bodyPr wrap="square" rtlCol="0">
            <a:spAutoFit/>
          </a:bodyPr>
          <a:lstStyle/>
          <a:p>
            <a:r>
              <a:rPr lang="fr-FR" sz="3600" b="1" dirty="0">
                <a:solidFill>
                  <a:srgbClr val="006EA5"/>
                </a:solidFill>
                <a:latin typeface="Comic Sans MS" panose="030F0702030302020204" pitchFamily="66" charset="0"/>
              </a:rPr>
              <a:t>Quel cadre juridique ?</a:t>
            </a:r>
          </a:p>
        </p:txBody>
      </p:sp>
      <p:sp>
        <p:nvSpPr>
          <p:cNvPr id="6" name="Rectangle 5"/>
          <p:cNvSpPr/>
          <p:nvPr/>
        </p:nvSpPr>
        <p:spPr>
          <a:xfrm>
            <a:off x="1847528" y="4170055"/>
            <a:ext cx="8352928" cy="1631216"/>
          </a:xfrm>
          <a:prstGeom prst="rect">
            <a:avLst/>
          </a:prstGeom>
        </p:spPr>
        <p:txBody>
          <a:bodyPr wrap="square">
            <a:spAutoFit/>
          </a:bodyPr>
          <a:lstStyle/>
          <a:p>
            <a:pPr marL="342900" indent="-342900" algn="just">
              <a:buFont typeface="Wingdings" panose="05000000000000000000" pitchFamily="2" charset="2"/>
              <a:buChar char="§"/>
              <a:defRPr/>
            </a:pPr>
            <a:r>
              <a:rPr lang="fr-FR" altLang="fr-FR" sz="2000" dirty="0">
                <a:solidFill>
                  <a:prstClr val="black"/>
                </a:solidFill>
                <a:latin typeface="Calibri" panose="020F0502020204030204" pitchFamily="34" charset="0"/>
                <a:cs typeface="Calibri" panose="020F0502020204030204" pitchFamily="34" charset="0"/>
              </a:rPr>
              <a:t>Il définit notamment l’exercice en pratique avancée par les auxiliaires médicaux au sein d’une équipe coordonnée par un médecin ;</a:t>
            </a:r>
          </a:p>
          <a:p>
            <a:pPr marL="342900" indent="-342900" algn="just">
              <a:buFont typeface="Wingdings" panose="05000000000000000000" pitchFamily="2" charset="2"/>
              <a:buChar char="§"/>
              <a:defRPr/>
            </a:pPr>
            <a:endParaRPr lang="fr-FR" altLang="fr-FR" sz="2000" dirty="0">
              <a:solidFill>
                <a:prstClr val="black"/>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defRPr/>
            </a:pPr>
            <a:r>
              <a:rPr lang="fr-FR" altLang="fr-FR" sz="2000" dirty="0">
                <a:solidFill>
                  <a:prstClr val="black"/>
                </a:solidFill>
                <a:latin typeface="Calibri" panose="020F0502020204030204" pitchFamily="34" charset="0"/>
                <a:cs typeface="Calibri" panose="020F0502020204030204" pitchFamily="34" charset="0"/>
              </a:rPr>
              <a:t>Juillet 2018 : publication de l’ensemble des premiers décrets et arrêtés relatifs à la pratique avancée infirmière. </a:t>
            </a:r>
          </a:p>
        </p:txBody>
      </p:sp>
      <p:cxnSp>
        <p:nvCxnSpPr>
          <p:cNvPr id="7" name="Connecteur droit 6"/>
          <p:cNvCxnSpPr/>
          <p:nvPr/>
        </p:nvCxnSpPr>
        <p:spPr>
          <a:xfrm>
            <a:off x="1847529" y="2101463"/>
            <a:ext cx="2447925" cy="0"/>
          </a:xfrm>
          <a:prstGeom prst="line">
            <a:avLst/>
          </a:prstGeom>
          <a:ln w="50800">
            <a:solidFill>
              <a:srgbClr val="FF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1264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5520" y="1484784"/>
            <a:ext cx="8892480" cy="523220"/>
          </a:xfrm>
          <a:prstGeom prst="rect">
            <a:avLst/>
          </a:prstGeom>
        </p:spPr>
        <p:txBody>
          <a:bodyPr wrap="square">
            <a:spAutoFit/>
          </a:bodyPr>
          <a:lstStyle/>
          <a:p>
            <a:pPr>
              <a:defRPr/>
            </a:pPr>
            <a:r>
              <a:rPr lang="fr-FR" sz="2800" b="1" kern="0" dirty="0">
                <a:solidFill>
                  <a:srgbClr val="006EA5"/>
                </a:solidFill>
                <a:latin typeface="Comic Sans MS" panose="030F0702030302020204" pitchFamily="66" charset="0"/>
              </a:rPr>
              <a:t>Textes relatifs à l’exercice et la formation IPA</a:t>
            </a:r>
            <a:endParaRPr lang="fr-FR" sz="2800" b="1" kern="0" cap="all" dirty="0">
              <a:solidFill>
                <a:srgbClr val="006EA5"/>
              </a:solidFill>
              <a:latin typeface="Comic Sans MS" panose="030F0702030302020204" pitchFamily="66" charset="0"/>
            </a:endParaRPr>
          </a:p>
        </p:txBody>
      </p:sp>
      <p:sp>
        <p:nvSpPr>
          <p:cNvPr id="3" name="Rectangle 2"/>
          <p:cNvSpPr/>
          <p:nvPr/>
        </p:nvSpPr>
        <p:spPr>
          <a:xfrm>
            <a:off x="2335600" y="2406924"/>
            <a:ext cx="7720840" cy="4247317"/>
          </a:xfrm>
          <a:prstGeom prst="rect">
            <a:avLst/>
          </a:prstGeom>
        </p:spPr>
        <p:txBody>
          <a:bodyPr wrap="square">
            <a:spAutoFit/>
          </a:bodyPr>
          <a:lstStyle/>
          <a:p>
            <a:pPr marL="285750" indent="-285750" algn="just">
              <a:buFont typeface="Wingdings" panose="05000000000000000000" pitchFamily="2" charset="2"/>
              <a:buChar char="§"/>
            </a:pPr>
            <a:r>
              <a:rPr lang="fr-FR" b="1" dirty="0"/>
              <a:t>Décret n° 2018-629 du 18 juillet 2018 </a:t>
            </a:r>
            <a:r>
              <a:rPr lang="fr-FR" dirty="0"/>
              <a:t>relatif à l’exercice infirmier en pratique avancée</a:t>
            </a:r>
          </a:p>
          <a:p>
            <a:pPr marL="285750" indent="-285750" algn="just">
              <a:buFont typeface="Wingdings" panose="05000000000000000000" pitchFamily="2" charset="2"/>
              <a:buChar char="§"/>
            </a:pPr>
            <a:endParaRPr lang="fr-FR" dirty="0"/>
          </a:p>
          <a:p>
            <a:pPr marL="285750" indent="-285750" algn="just">
              <a:buFont typeface="Wingdings" panose="05000000000000000000" pitchFamily="2" charset="2"/>
              <a:buChar char="§"/>
            </a:pPr>
            <a:r>
              <a:rPr lang="fr-FR" b="1" dirty="0"/>
              <a:t>Arrêté du 18 juillet 2018</a:t>
            </a:r>
            <a:r>
              <a:rPr lang="fr-FR" dirty="0"/>
              <a:t> fixant la liste des pathologies chroniques stabilisées prévue à l’article R. 4301-2 du code de santé publique</a:t>
            </a:r>
          </a:p>
          <a:p>
            <a:pPr marL="285750" indent="-285750" algn="just">
              <a:buFont typeface="Wingdings" panose="05000000000000000000" pitchFamily="2" charset="2"/>
              <a:buChar char="§"/>
            </a:pPr>
            <a:endParaRPr lang="fr-FR" b="1" dirty="0"/>
          </a:p>
          <a:p>
            <a:pPr marL="285750" indent="-285750" algn="just">
              <a:buFont typeface="Wingdings" panose="05000000000000000000" pitchFamily="2" charset="2"/>
              <a:buChar char="§"/>
            </a:pPr>
            <a:r>
              <a:rPr lang="fr-FR" b="1" dirty="0"/>
              <a:t>Arrêté du 18 juillet 2018</a:t>
            </a:r>
            <a:r>
              <a:rPr lang="fr-FR" dirty="0"/>
              <a:t> fixant les listes permettant l’exercice infirmier en pratique avancée en application de l’article R. 4301-3 du code de santé publique</a:t>
            </a:r>
          </a:p>
          <a:p>
            <a:pPr marL="285750" indent="-285750" algn="just">
              <a:buFont typeface="Wingdings" panose="05000000000000000000" pitchFamily="2" charset="2"/>
              <a:buChar char="§"/>
            </a:pPr>
            <a:endParaRPr lang="fr-FR" dirty="0"/>
          </a:p>
          <a:p>
            <a:pPr marL="285750" indent="-285750" algn="just">
              <a:buFont typeface="Wingdings" panose="05000000000000000000" pitchFamily="2" charset="2"/>
              <a:buChar char="§"/>
            </a:pPr>
            <a:r>
              <a:rPr lang="fr-FR" b="1" dirty="0"/>
              <a:t>Décret n° 2018-633 du 18 juillet 2018</a:t>
            </a:r>
            <a:r>
              <a:rPr lang="fr-FR" dirty="0"/>
              <a:t> relatif au diplôme d’État d’infirmier en pratique avancée</a:t>
            </a:r>
          </a:p>
          <a:p>
            <a:pPr marL="285750" indent="-285750" algn="just">
              <a:buFont typeface="Wingdings" panose="05000000000000000000" pitchFamily="2" charset="2"/>
              <a:buChar char="§"/>
            </a:pPr>
            <a:endParaRPr lang="fr-FR" dirty="0"/>
          </a:p>
          <a:p>
            <a:pPr marL="285750" indent="-285750" algn="just">
              <a:buFont typeface="Wingdings" panose="05000000000000000000" pitchFamily="2" charset="2"/>
              <a:buChar char="§"/>
            </a:pPr>
            <a:r>
              <a:rPr lang="fr-FR" b="1" dirty="0"/>
              <a:t>Arrêté du 18 juillet 2018</a:t>
            </a:r>
            <a:r>
              <a:rPr lang="fr-FR" dirty="0"/>
              <a:t> relatif au régime des études en vue du diplôme D’état d’infirmier en pratique avancée</a:t>
            </a:r>
          </a:p>
        </p:txBody>
      </p:sp>
    </p:spTree>
    <p:extLst>
      <p:ext uri="{BB962C8B-B14F-4D97-AF65-F5344CB8AC3E}">
        <p14:creationId xmlns:p14="http://schemas.microsoft.com/office/powerpoint/2010/main" val="2331494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onception personnalisé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ACo_NiveauDeConfidentialiteTaxHTField0 xmlns="7f020e4e-05e3-4854-bed3-e96f0ff1d633">
      <Terms xmlns="http://schemas.microsoft.com/office/infopath/2007/PartnerControls">
        <TermInfo xmlns="http://schemas.microsoft.com/office/infopath/2007/PartnerControls">
          <TermName xmlns="http://schemas.microsoft.com/office/infopath/2007/PartnerControls">Public</TermName>
          <TermId xmlns="http://schemas.microsoft.com/office/infopath/2007/PartnerControls">43a73bf0-6fa9-439e-9f01-0c858cc75030</TermId>
        </TermInfo>
      </Terms>
    </PACo_NiveauDeConfidentialiteTaxHTField0>
    <PublishingStartDate xmlns="http://schemas.microsoft.com/sharepoint/v3" xsi:nil="true"/>
    <PublishingExpirationDate xmlns="http://schemas.microsoft.com/sharepoint/v3" xsi:nil="true"/>
    <_dlc_DocId xmlns="7b4e5cf4-0fc5-48ee-950b-8270790171f4">CXYRD2YVEM74-469-42</_dlc_DocId>
    <TaxCatchAll xmlns="7b4e5cf4-0fc5-48ee-950b-8270790171f4">
      <Value>1</Value>
    </TaxCatchAll>
    <_dlc_DocIdUrl xmlns="7b4e5cf4-0fc5-48ee-950b-8270790171f4">
      <Url>https://paco.intranet.social.gouv.fr/sante/dgos/boite_outils/_layouts/15/DocIdRedir.aspx?ID=CXYRD2YVEM74-469-42</Url>
      <Description>CXYRD2YVEM74-469-42</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
    <Synchronization>Synchronous</Synchronization>
    <Type>1</Type>
    <SequenceNumber>10000</SequenceNumber>
    <Url/>
    <Assembly>Microsoft.SharePoint.Taxonomy, Version=14.0.0.0, Culture=neutral, PublicKeyToken=71e9bce111e9429c</Assembly>
    <Class>Microsoft.SharePoint.Taxonomy.TaxonomyItemEventReceiver</Class>
    <Data/>
    <Filter/>
  </Receiver>
  <Receiver>
    <Name/>
    <Synchronization>Synchronous</Synchronization>
    <Type>2</Type>
    <SequenceNumber>10000</SequenceNumber>
    <Url/>
    <Assembly>Microsoft.SharePoint.Taxonomy, Version=14.0.0.0, Culture=neutral, PublicKeyToken=71e9bce111e9429c</Assembly>
    <Class>Microsoft.SharePoint.Taxonomy.TaxonomyItemEventReceiver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B3106E6B442BF643B751AF735B9623DF" ma:contentTypeVersion="1" ma:contentTypeDescription="Crée un document." ma:contentTypeScope="" ma:versionID="b866a2d88abdb9aeb3ebd3238878abb7">
  <xsd:schema xmlns:xsd="http://www.w3.org/2001/XMLSchema" xmlns:xs="http://www.w3.org/2001/XMLSchema" xmlns:p="http://schemas.microsoft.com/office/2006/metadata/properties" xmlns:ns1="http://schemas.microsoft.com/sharepoint/v3" xmlns:ns2="7b4e5cf4-0fc5-48ee-950b-8270790171f4" xmlns:ns3="7f020e4e-05e3-4854-bed3-e96f0ff1d633" targetNamespace="http://schemas.microsoft.com/office/2006/metadata/properties" ma:root="true" ma:fieldsID="3ffbec32b648b209ce331a6b4b87e67d" ns1:_="" ns2:_="" ns3:_="">
    <xsd:import namespace="http://schemas.microsoft.com/sharepoint/v3"/>
    <xsd:import namespace="7b4e5cf4-0fc5-48ee-950b-8270790171f4"/>
    <xsd:import namespace="7f020e4e-05e3-4854-bed3-e96f0ff1d633"/>
    <xsd:element name="properties">
      <xsd:complexType>
        <xsd:sequence>
          <xsd:element name="documentManagement">
            <xsd:complexType>
              <xsd:all>
                <xsd:element ref="ns2:_dlc_DocId" minOccurs="0"/>
                <xsd:element ref="ns2:_dlc_DocIdUrl" minOccurs="0"/>
                <xsd:element ref="ns2:_dlc_DocIdPersistId" minOccurs="0"/>
                <xsd:element ref="ns3:PACo_NiveauDeConfidentialiteTaxHTField0" minOccurs="0"/>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5"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16"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b4e5cf4-0fc5-48ee-950b-8270790171f4"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Conserver l’ID" ma:description="Conserver l’ID lors de l’ajout." ma:hidden="true" ma:internalName="_dlc_DocIdPersistId" ma:readOnly="true">
      <xsd:simpleType>
        <xsd:restriction base="dms:Boolean"/>
      </xsd:simpleType>
    </xsd:element>
    <xsd:element name="TaxCatchAll" ma:index="12" nillable="true" ma:displayName="Colonne Attraper tout de Taxonomie" ma:description="" ma:hidden="true" ma:list="{d832e24f-c8ee-45ec-b83f-6d52fe3e122c}" ma:internalName="TaxCatchAll" ma:showField="CatchAllData" ma:web="7b4e5cf4-0fc5-48ee-950b-8270790171f4">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Colonne Attraper tout de Taxonomie1" ma:description="" ma:hidden="true" ma:list="{d832e24f-c8ee-45ec-b83f-6d52fe3e122c}" ma:internalName="TaxCatchAllLabel" ma:readOnly="true" ma:showField="CatchAllDataLabel" ma:web="7b4e5cf4-0fc5-48ee-950b-8270790171f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f020e4e-05e3-4854-bed3-e96f0ff1d633" elementFormDefault="qualified">
    <xsd:import namespace="http://schemas.microsoft.com/office/2006/documentManagement/types"/>
    <xsd:import namespace="http://schemas.microsoft.com/office/infopath/2007/PartnerControls"/>
    <xsd:element name="PACo_NiveauDeConfidentialiteTaxHTField0" ma:index="11" ma:taxonomy="true" ma:internalName="PACo_NiveauDeConfidentialiteTaxHTField0" ma:taxonomyFieldName="PACo_NiveauDeConfidentialite" ma:displayName="Niveau de confidentialité" ma:default="1;#Public|43a73bf0-6fa9-439e-9f01-0c858cc75030" ma:fieldId="{55294203-1914-45cc-91d1-0bc660f83c6c}" ma:sspId="624bd1e1-bb4f-4cf0-a57e-44630b9c7bb2" ma:termSetId="47fe2dba-03aa-4e20-9197-2cab34707c07"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9C6829-8724-49AC-A099-1AD029A60C06}">
  <ds:schemaRefs>
    <ds:schemaRef ds:uri="http://schemas.microsoft.com/sharepoint/v3/contenttype/forms"/>
  </ds:schemaRefs>
</ds:datastoreItem>
</file>

<file path=customXml/itemProps2.xml><?xml version="1.0" encoding="utf-8"?>
<ds:datastoreItem xmlns:ds="http://schemas.openxmlformats.org/officeDocument/2006/customXml" ds:itemID="{B2F3CC53-DFE7-4C34-9F4E-5817BEF59E23}">
  <ds:schemaRefs>
    <ds:schemaRef ds:uri="http://schemas.microsoft.com/office/2006/metadata/properties"/>
    <ds:schemaRef ds:uri="http://purl.org/dc/dcmitype/"/>
    <ds:schemaRef ds:uri="http://purl.org/dc/terms/"/>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7f020e4e-05e3-4854-bed3-e96f0ff1d633"/>
    <ds:schemaRef ds:uri="http://purl.org/dc/elements/1.1/"/>
    <ds:schemaRef ds:uri="7b4e5cf4-0fc5-48ee-950b-8270790171f4"/>
    <ds:schemaRef ds:uri="http://schemas.microsoft.com/sharepoint/v3"/>
  </ds:schemaRefs>
</ds:datastoreItem>
</file>

<file path=customXml/itemProps3.xml><?xml version="1.0" encoding="utf-8"?>
<ds:datastoreItem xmlns:ds="http://schemas.openxmlformats.org/officeDocument/2006/customXml" ds:itemID="{E95DA21B-544C-431A-B2CB-7432E27E979A}">
  <ds:schemaRefs>
    <ds:schemaRef ds:uri="http://schemas.microsoft.com/sharepoint/events"/>
  </ds:schemaRefs>
</ds:datastoreItem>
</file>

<file path=customXml/itemProps4.xml><?xml version="1.0" encoding="utf-8"?>
<ds:datastoreItem xmlns:ds="http://schemas.openxmlformats.org/officeDocument/2006/customXml" ds:itemID="{31AA7CC1-4AFD-4C53-9C03-C1EC50518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b4e5cf4-0fc5-48ee-950b-8270790171f4"/>
    <ds:schemaRef ds:uri="7f020e4e-05e3-4854-bed3-e96f0ff1d6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9084</TotalTime>
  <Words>1398</Words>
  <Application>Microsoft Office PowerPoint</Application>
  <PresentationFormat>Grand écran</PresentationFormat>
  <Paragraphs>240</Paragraphs>
  <Slides>20</Slides>
  <Notes>9</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20</vt:i4>
      </vt:variant>
    </vt:vector>
  </HeadingPairs>
  <TitlesOfParts>
    <vt:vector size="31" baseType="lpstr">
      <vt:lpstr>Arial</vt:lpstr>
      <vt:lpstr>Calibri</vt:lpstr>
      <vt:lpstr>Calibri Light</vt:lpstr>
      <vt:lpstr>Comic Sans MS</vt:lpstr>
      <vt:lpstr>Courier New</vt:lpstr>
      <vt:lpstr>Symbol</vt:lpstr>
      <vt:lpstr>Times New Roman</vt:lpstr>
      <vt:lpstr>Verdana</vt:lpstr>
      <vt:lpstr>Wingdings</vt:lpstr>
      <vt:lpstr>Conception personnalisée</vt:lpstr>
      <vt:lpstr>1_Conception personnalisée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modèle powerpoint DGOS</dc:title>
  <dc:creator>*</dc:creator>
  <cp:lastModifiedBy>GROSSIER, Stéphane (DGOS/SOUS-DIR STRATEGIE RESSOURCES/SR5)</cp:lastModifiedBy>
  <cp:revision>425</cp:revision>
  <cp:lastPrinted>2019-05-20T16:47:54Z</cp:lastPrinted>
  <dcterms:created xsi:type="dcterms:W3CDTF">2016-05-03T09:56:37Z</dcterms:created>
  <dcterms:modified xsi:type="dcterms:W3CDTF">2019-05-24T09:00:45Z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ACo_NiveauDeConfidentialite">
    <vt:lpwstr>1;#Public|43a73bf0-6fa9-439e-9f01-0c858cc75030</vt:lpwstr>
  </property>
  <property fmtid="{D5CDD505-2E9C-101B-9397-08002B2CF9AE}" pid="3" name="ContentTypeId">
    <vt:lpwstr>0x010100B3106E6B442BF643B751AF735B9623DF</vt:lpwstr>
  </property>
  <property fmtid="{D5CDD505-2E9C-101B-9397-08002B2CF9AE}" pid="4" name="_dlc_DocIdItemGuid">
    <vt:lpwstr>9a41850a-818b-4d2d-9ea7-21905fe914d8</vt:lpwstr>
  </property>
</Properties>
</file>