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39" r:id="rId2"/>
    <p:sldId id="350" r:id="rId3"/>
    <p:sldId id="408" r:id="rId4"/>
    <p:sldId id="365" r:id="rId5"/>
    <p:sldId id="374" r:id="rId6"/>
    <p:sldId id="414" r:id="rId7"/>
    <p:sldId id="415" r:id="rId8"/>
    <p:sldId id="416" r:id="rId9"/>
    <p:sldId id="419" r:id="rId10"/>
    <p:sldId id="422" r:id="rId11"/>
    <p:sldId id="421" r:id="rId12"/>
    <p:sldId id="352" r:id="rId13"/>
    <p:sldId id="388" r:id="rId14"/>
    <p:sldId id="396" r:id="rId15"/>
    <p:sldId id="357" r:id="rId16"/>
    <p:sldId id="398" r:id="rId17"/>
    <p:sldId id="370" r:id="rId18"/>
    <p:sldId id="417" r:id="rId19"/>
    <p:sldId id="418" r:id="rId20"/>
    <p:sldId id="354" r:id="rId21"/>
    <p:sldId id="399" r:id="rId22"/>
    <p:sldId id="400" r:id="rId23"/>
    <p:sldId id="368" r:id="rId24"/>
    <p:sldId id="401" r:id="rId25"/>
    <p:sldId id="371" r:id="rId26"/>
    <p:sldId id="402" r:id="rId27"/>
    <p:sldId id="372" r:id="rId28"/>
    <p:sldId id="356" r:id="rId29"/>
    <p:sldId id="404" r:id="rId30"/>
    <p:sldId id="367" r:id="rId31"/>
    <p:sldId id="355" r:id="rId32"/>
    <p:sldId id="405" r:id="rId33"/>
    <p:sldId id="366" r:id="rId34"/>
    <p:sldId id="413" r:id="rId35"/>
    <p:sldId id="409" r:id="rId36"/>
    <p:sldId id="412" r:id="rId3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LLABERT, Eva (DGOS/SOUS-DIR DES RESS HUMAINES SYSTEME SANTE/RH5)" initials="JE(DRHSS" lastIdx="22" clrIdx="0">
    <p:extLst>
      <p:ext uri="{19B8F6BF-5375-455C-9EA6-DF929625EA0E}">
        <p15:presenceInfo xmlns:p15="http://schemas.microsoft.com/office/powerpoint/2012/main" userId="S-1-5-21-27022435-3177379373-3347635678-92009" providerId="AD"/>
      </p:ext>
    </p:extLst>
  </p:cmAuthor>
  <p:cmAuthor id="2" name="POIX, Corentin (DGOS/SOUS-DIR DES RESS HUMAINES SYSTEME SANTE/RH4)" initials="PC(DRHSS" lastIdx="7" clrIdx="1">
    <p:extLst>
      <p:ext uri="{19B8F6BF-5375-455C-9EA6-DF929625EA0E}">
        <p15:presenceInfo xmlns:p15="http://schemas.microsoft.com/office/powerpoint/2012/main" userId="S-1-5-21-27022435-3177379373-3347635678-104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91"/>
    <a:srgbClr val="395EA9"/>
    <a:srgbClr val="FDEDE6"/>
    <a:srgbClr val="DC5F53"/>
    <a:srgbClr val="557CA2"/>
    <a:srgbClr val="87C5D3"/>
    <a:srgbClr val="8AC0CF"/>
    <a:srgbClr val="990033"/>
    <a:srgbClr val="008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2" autoAdjust="0"/>
    <p:restoredTop sz="92701" autoAdjust="0"/>
  </p:normalViewPr>
  <p:slideViewPr>
    <p:cSldViewPr snapToGrid="0" snapToObjects="1">
      <p:cViewPr varScale="1">
        <p:scale>
          <a:sx n="99" d="100"/>
          <a:sy n="99"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5FC393C-A14B-4342-B3CC-17EDC1E4C586}" type="datetimeFigureOut">
              <a:rPr lang="fr-FR" smtClean="0"/>
              <a:t>07/12/2021</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9412C60-41B7-499E-8631-FF4F0A1B4935}" type="slidenum">
              <a:rPr lang="fr-FR" smtClean="0"/>
              <a:t>‹N°›</a:t>
            </a:fld>
            <a:endParaRPr lang="fr-FR"/>
          </a:p>
        </p:txBody>
      </p:sp>
    </p:spTree>
    <p:extLst>
      <p:ext uri="{BB962C8B-B14F-4D97-AF65-F5344CB8AC3E}">
        <p14:creationId xmlns:p14="http://schemas.microsoft.com/office/powerpoint/2010/main" val="3844294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00044A-8DA1-574D-8AD8-361F0B1D16DA}" type="datetimeFigureOut">
              <a:rPr lang="fr-FR" smtClean="0"/>
              <a:t>07/12/2021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DD2881-762A-BA44-BA82-0E940410A681}" type="slidenum">
              <a:rPr lang="fr-FR" smtClean="0"/>
              <a:t>‹N°›</a:t>
            </a:fld>
            <a:endParaRPr lang="fr-FR"/>
          </a:p>
        </p:txBody>
      </p:sp>
    </p:spTree>
    <p:extLst>
      <p:ext uri="{BB962C8B-B14F-4D97-AF65-F5344CB8AC3E}">
        <p14:creationId xmlns:p14="http://schemas.microsoft.com/office/powerpoint/2010/main" val="354337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DD2881-762A-BA44-BA82-0E940410A681}" type="slidenum">
              <a:rPr lang="fr-FR" smtClean="0"/>
              <a:t>2</a:t>
            </a:fld>
            <a:endParaRPr lang="fr-FR"/>
          </a:p>
        </p:txBody>
      </p:sp>
    </p:spTree>
    <p:extLst>
      <p:ext uri="{BB962C8B-B14F-4D97-AF65-F5344CB8AC3E}">
        <p14:creationId xmlns:p14="http://schemas.microsoft.com/office/powerpoint/2010/main" val="209422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19EDBE-5FDD-41C6-A4A5-0188CEE9B32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677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DD2881-762A-BA44-BA82-0E940410A681}" type="slidenum">
              <a:rPr lang="fr-FR" smtClean="0"/>
              <a:t>5</a:t>
            </a:fld>
            <a:endParaRPr lang="fr-FR"/>
          </a:p>
        </p:txBody>
      </p:sp>
    </p:spTree>
    <p:extLst>
      <p:ext uri="{BB962C8B-B14F-4D97-AF65-F5344CB8AC3E}">
        <p14:creationId xmlns:p14="http://schemas.microsoft.com/office/powerpoint/2010/main" val="37230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DD2881-762A-BA44-BA82-0E940410A681}" type="slidenum">
              <a:rPr lang="fr-FR" smtClean="0"/>
              <a:t>8</a:t>
            </a:fld>
            <a:endParaRPr lang="fr-FR"/>
          </a:p>
        </p:txBody>
      </p:sp>
    </p:spTree>
    <p:extLst>
      <p:ext uri="{BB962C8B-B14F-4D97-AF65-F5344CB8AC3E}">
        <p14:creationId xmlns:p14="http://schemas.microsoft.com/office/powerpoint/2010/main" val="396660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DD2881-762A-BA44-BA82-0E940410A681}" type="slidenum">
              <a:rPr lang="fr-FR" smtClean="0"/>
              <a:t>9</a:t>
            </a:fld>
            <a:endParaRPr lang="fr-FR"/>
          </a:p>
        </p:txBody>
      </p:sp>
    </p:spTree>
    <p:extLst>
      <p:ext uri="{BB962C8B-B14F-4D97-AF65-F5344CB8AC3E}">
        <p14:creationId xmlns:p14="http://schemas.microsoft.com/office/powerpoint/2010/main" val="2604769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DD2881-762A-BA44-BA82-0E940410A681}" type="slidenum">
              <a:rPr lang="fr-FR" smtClean="0"/>
              <a:t>10</a:t>
            </a:fld>
            <a:endParaRPr lang="fr-FR"/>
          </a:p>
        </p:txBody>
      </p:sp>
    </p:spTree>
    <p:extLst>
      <p:ext uri="{BB962C8B-B14F-4D97-AF65-F5344CB8AC3E}">
        <p14:creationId xmlns:p14="http://schemas.microsoft.com/office/powerpoint/2010/main" val="412594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DD2881-762A-BA44-BA82-0E940410A681}" type="slidenum">
              <a:rPr lang="fr-FR" smtClean="0"/>
              <a:t>11</a:t>
            </a:fld>
            <a:endParaRPr lang="fr-FR"/>
          </a:p>
        </p:txBody>
      </p:sp>
    </p:spTree>
    <p:extLst>
      <p:ext uri="{BB962C8B-B14F-4D97-AF65-F5344CB8AC3E}">
        <p14:creationId xmlns:p14="http://schemas.microsoft.com/office/powerpoint/2010/main" val="259446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DD2881-762A-BA44-BA82-0E940410A681}" type="slidenum">
              <a:rPr lang="fr-FR" smtClean="0"/>
              <a:t>12</a:t>
            </a:fld>
            <a:endParaRPr lang="fr-FR"/>
          </a:p>
        </p:txBody>
      </p:sp>
    </p:spTree>
    <p:extLst>
      <p:ext uri="{BB962C8B-B14F-4D97-AF65-F5344CB8AC3E}">
        <p14:creationId xmlns:p14="http://schemas.microsoft.com/office/powerpoint/2010/main" val="279522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DD2881-762A-BA44-BA82-0E940410A681}" type="slidenum">
              <a:rPr lang="fr-FR" smtClean="0"/>
              <a:t>15</a:t>
            </a:fld>
            <a:endParaRPr lang="fr-FR"/>
          </a:p>
        </p:txBody>
      </p:sp>
    </p:spTree>
    <p:extLst>
      <p:ext uri="{BB962C8B-B14F-4D97-AF65-F5344CB8AC3E}">
        <p14:creationId xmlns:p14="http://schemas.microsoft.com/office/powerpoint/2010/main" val="52646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E6EC0A-2AB3-7F41-83E6-9B551A37D7C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2A6635-F8FB-2F4F-85C9-C72B67B87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6DF3D5-83BE-BD40-9445-0FF51F528E21}"/>
              </a:ext>
            </a:extLst>
          </p:cNvPr>
          <p:cNvSpPr>
            <a:spLocks noGrp="1"/>
          </p:cNvSpPr>
          <p:nvPr>
            <p:ph type="dt" sz="half" idx="10"/>
          </p:nvPr>
        </p:nvSpPr>
        <p:spPr/>
        <p:txBody>
          <a:bodyPr/>
          <a:lstStyle/>
          <a:p>
            <a:fld id="{3FC44548-F770-4D4E-9C93-A8511F10FAE5}" type="datetime1">
              <a:rPr lang="fr-FR" smtClean="0"/>
              <a:t>07/12/2021</a:t>
            </a:fld>
            <a:endParaRPr lang="fr-FR"/>
          </a:p>
        </p:txBody>
      </p:sp>
      <p:sp>
        <p:nvSpPr>
          <p:cNvPr id="5" name="Espace réservé du pied de page 4">
            <a:extLst>
              <a:ext uri="{FF2B5EF4-FFF2-40B4-BE49-F238E27FC236}">
                <a16:creationId xmlns:a16="http://schemas.microsoft.com/office/drawing/2014/main" id="{30BB832B-C035-A446-9133-64252C399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BE627B-844A-7441-985C-DED450C1E384}"/>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358966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E355E-54C5-B347-8853-2EAEEB5F2CF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FE0445E-BB0B-0C4C-A36F-ED31B404519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347497-1FE6-A549-AFDE-E7C818BC9542}"/>
              </a:ext>
            </a:extLst>
          </p:cNvPr>
          <p:cNvSpPr>
            <a:spLocks noGrp="1"/>
          </p:cNvSpPr>
          <p:nvPr>
            <p:ph type="dt" sz="half" idx="10"/>
          </p:nvPr>
        </p:nvSpPr>
        <p:spPr/>
        <p:txBody>
          <a:bodyPr/>
          <a:lstStyle/>
          <a:p>
            <a:fld id="{152F8683-6041-4872-905E-A32C148EEA09}" type="datetime1">
              <a:rPr lang="fr-FR" smtClean="0"/>
              <a:t>07/12/2021</a:t>
            </a:fld>
            <a:endParaRPr lang="fr-FR"/>
          </a:p>
        </p:txBody>
      </p:sp>
      <p:sp>
        <p:nvSpPr>
          <p:cNvPr id="5" name="Espace réservé du pied de page 4">
            <a:extLst>
              <a:ext uri="{FF2B5EF4-FFF2-40B4-BE49-F238E27FC236}">
                <a16:creationId xmlns:a16="http://schemas.microsoft.com/office/drawing/2014/main" id="{8FA486C0-2F06-5B49-A321-F6B01BEE45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8AA80D-5DB2-924B-90B3-1C5A295DF81F}"/>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215981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C8D79C2-4FDC-9D41-92E6-06D56FDD2C2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AF2D736-0132-0E4B-85AD-73ECE35A9D2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9F393F-AF98-8D46-B395-5BF0212CF101}"/>
              </a:ext>
            </a:extLst>
          </p:cNvPr>
          <p:cNvSpPr>
            <a:spLocks noGrp="1"/>
          </p:cNvSpPr>
          <p:nvPr>
            <p:ph type="dt" sz="half" idx="10"/>
          </p:nvPr>
        </p:nvSpPr>
        <p:spPr/>
        <p:txBody>
          <a:bodyPr/>
          <a:lstStyle/>
          <a:p>
            <a:fld id="{C0A214BC-2EA3-43EA-817E-4DB21816E8AC}" type="datetime1">
              <a:rPr lang="fr-FR" smtClean="0"/>
              <a:t>07/12/2021</a:t>
            </a:fld>
            <a:endParaRPr lang="fr-FR"/>
          </a:p>
        </p:txBody>
      </p:sp>
      <p:sp>
        <p:nvSpPr>
          <p:cNvPr id="5" name="Espace réservé du pied de page 4">
            <a:extLst>
              <a:ext uri="{FF2B5EF4-FFF2-40B4-BE49-F238E27FC236}">
                <a16:creationId xmlns:a16="http://schemas.microsoft.com/office/drawing/2014/main" id="{F74955A7-A0B2-3947-93F0-62810BF5CF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D43411-0C00-8642-B469-8F98BE2BDAB3}"/>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20962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BB7D6A-C45B-6B48-9BD3-CFD6EA6156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E9533E-9CE2-324D-A41F-D2E4F3F4404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3DB64A-1C1C-BF47-A3D4-B7605F30A88D}"/>
              </a:ext>
            </a:extLst>
          </p:cNvPr>
          <p:cNvSpPr>
            <a:spLocks noGrp="1"/>
          </p:cNvSpPr>
          <p:nvPr>
            <p:ph type="dt" sz="half" idx="10"/>
          </p:nvPr>
        </p:nvSpPr>
        <p:spPr/>
        <p:txBody>
          <a:bodyPr/>
          <a:lstStyle/>
          <a:p>
            <a:fld id="{CF1D7EE6-483A-4C13-9F5D-C19AD3237DD9}" type="datetime1">
              <a:rPr lang="fr-FR" smtClean="0"/>
              <a:t>07/12/2021</a:t>
            </a:fld>
            <a:endParaRPr lang="fr-FR"/>
          </a:p>
        </p:txBody>
      </p:sp>
      <p:sp>
        <p:nvSpPr>
          <p:cNvPr id="5" name="Espace réservé du pied de page 4">
            <a:extLst>
              <a:ext uri="{FF2B5EF4-FFF2-40B4-BE49-F238E27FC236}">
                <a16:creationId xmlns:a16="http://schemas.microsoft.com/office/drawing/2014/main" id="{5777367B-7943-4944-AC3E-3B1D332C4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B3409D-656E-5D47-9AF8-637389083864}"/>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163840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42DF0-DB0C-F948-9A85-845969E47A7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B486973-B1DE-9543-B02E-004A2902D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AF9B41-6E60-3C45-B29B-183A1895EFD8}"/>
              </a:ext>
            </a:extLst>
          </p:cNvPr>
          <p:cNvSpPr>
            <a:spLocks noGrp="1"/>
          </p:cNvSpPr>
          <p:nvPr>
            <p:ph type="dt" sz="half" idx="10"/>
          </p:nvPr>
        </p:nvSpPr>
        <p:spPr/>
        <p:txBody>
          <a:bodyPr/>
          <a:lstStyle/>
          <a:p>
            <a:fld id="{14CA60FA-531D-4A69-B70A-0D3F2C34B090}" type="datetime1">
              <a:rPr lang="fr-FR" smtClean="0"/>
              <a:t>07/12/2021</a:t>
            </a:fld>
            <a:endParaRPr lang="fr-FR"/>
          </a:p>
        </p:txBody>
      </p:sp>
      <p:sp>
        <p:nvSpPr>
          <p:cNvPr id="5" name="Espace réservé du pied de page 4">
            <a:extLst>
              <a:ext uri="{FF2B5EF4-FFF2-40B4-BE49-F238E27FC236}">
                <a16:creationId xmlns:a16="http://schemas.microsoft.com/office/drawing/2014/main" id="{C8AA0D78-7CB7-C643-93B7-A0F92CA65C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A1D31E-641E-8B41-8B6F-7C466B10CD45}"/>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300682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4A286-5615-5D4C-A623-B15B0DDAA58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AB5B1C-CD9B-7345-865C-773A3DFA886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B8F7669-1A0A-9D4A-A985-D45611C2E01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399C204-1AB8-E04B-9330-356330E4FAAB}"/>
              </a:ext>
            </a:extLst>
          </p:cNvPr>
          <p:cNvSpPr>
            <a:spLocks noGrp="1"/>
          </p:cNvSpPr>
          <p:nvPr>
            <p:ph type="dt" sz="half" idx="10"/>
          </p:nvPr>
        </p:nvSpPr>
        <p:spPr/>
        <p:txBody>
          <a:bodyPr/>
          <a:lstStyle/>
          <a:p>
            <a:fld id="{00B2E8D1-9CE9-4C9B-A4B3-3599037385A3}" type="datetime1">
              <a:rPr lang="fr-FR" smtClean="0"/>
              <a:t>07/12/2021</a:t>
            </a:fld>
            <a:endParaRPr lang="fr-FR"/>
          </a:p>
        </p:txBody>
      </p:sp>
      <p:sp>
        <p:nvSpPr>
          <p:cNvPr id="6" name="Espace réservé du pied de page 5">
            <a:extLst>
              <a:ext uri="{FF2B5EF4-FFF2-40B4-BE49-F238E27FC236}">
                <a16:creationId xmlns:a16="http://schemas.microsoft.com/office/drawing/2014/main" id="{8F43F488-90FA-024E-9A9A-ECA78FE0A9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9A65FC0-8166-FD46-A52F-8D35D8D4A591}"/>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282640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20130-BE22-2B4E-93D7-A55054EF7E4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D4261DA-6D75-6D4E-928C-2AF65DF99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D05E5A5-FE63-2F45-88FC-CC09C2159FB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FAB7CE5-06DF-5D45-90F0-05FD1E2B0A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0EEBD01-196F-4E4D-80FC-3411A5ECF68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9631562-E78E-254C-8B1F-6FFB1F87D186}"/>
              </a:ext>
            </a:extLst>
          </p:cNvPr>
          <p:cNvSpPr>
            <a:spLocks noGrp="1"/>
          </p:cNvSpPr>
          <p:nvPr>
            <p:ph type="dt" sz="half" idx="10"/>
          </p:nvPr>
        </p:nvSpPr>
        <p:spPr/>
        <p:txBody>
          <a:bodyPr/>
          <a:lstStyle/>
          <a:p>
            <a:fld id="{31A8B8F3-CE36-4971-B9EB-078E5949B668}" type="datetime1">
              <a:rPr lang="fr-FR" smtClean="0"/>
              <a:t>07/12/2021</a:t>
            </a:fld>
            <a:endParaRPr lang="fr-FR"/>
          </a:p>
        </p:txBody>
      </p:sp>
      <p:sp>
        <p:nvSpPr>
          <p:cNvPr id="8" name="Espace réservé du pied de page 7">
            <a:extLst>
              <a:ext uri="{FF2B5EF4-FFF2-40B4-BE49-F238E27FC236}">
                <a16:creationId xmlns:a16="http://schemas.microsoft.com/office/drawing/2014/main" id="{0F235309-CC26-4241-9912-66F0862475E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AEFA6C6-CD85-1D41-B1AA-97ADC2F0C1F2}"/>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64303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1D7AE-FFBC-BC41-83BB-DC20E9B00D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B5B78DB-BDAD-9C4D-953C-A128503D4662}"/>
              </a:ext>
            </a:extLst>
          </p:cNvPr>
          <p:cNvSpPr>
            <a:spLocks noGrp="1"/>
          </p:cNvSpPr>
          <p:nvPr>
            <p:ph type="dt" sz="half" idx="10"/>
          </p:nvPr>
        </p:nvSpPr>
        <p:spPr/>
        <p:txBody>
          <a:bodyPr/>
          <a:lstStyle/>
          <a:p>
            <a:fld id="{6440DD8C-3916-4641-BBD9-EC2443F0C1A0}" type="datetime1">
              <a:rPr lang="fr-FR" smtClean="0"/>
              <a:t>07/12/2021</a:t>
            </a:fld>
            <a:endParaRPr lang="fr-FR"/>
          </a:p>
        </p:txBody>
      </p:sp>
      <p:sp>
        <p:nvSpPr>
          <p:cNvPr id="4" name="Espace réservé du pied de page 3">
            <a:extLst>
              <a:ext uri="{FF2B5EF4-FFF2-40B4-BE49-F238E27FC236}">
                <a16:creationId xmlns:a16="http://schemas.microsoft.com/office/drawing/2014/main" id="{75C8F9DC-EBF7-7B44-BD3D-6EF54542215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C7554F2-6956-5946-A159-D68D7DF1BFB3}"/>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402106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4C48F15-D9C3-4F40-9648-B645A9BB9FE1}"/>
              </a:ext>
            </a:extLst>
          </p:cNvPr>
          <p:cNvSpPr>
            <a:spLocks noGrp="1"/>
          </p:cNvSpPr>
          <p:nvPr>
            <p:ph type="dt" sz="half" idx="10"/>
          </p:nvPr>
        </p:nvSpPr>
        <p:spPr/>
        <p:txBody>
          <a:bodyPr/>
          <a:lstStyle/>
          <a:p>
            <a:fld id="{726653AC-982D-4B91-AB30-D2C2AB90EF31}" type="datetime1">
              <a:rPr lang="fr-FR" smtClean="0"/>
              <a:t>07/12/2021</a:t>
            </a:fld>
            <a:endParaRPr lang="fr-FR"/>
          </a:p>
        </p:txBody>
      </p:sp>
      <p:sp>
        <p:nvSpPr>
          <p:cNvPr id="3" name="Espace réservé du pied de page 2">
            <a:extLst>
              <a:ext uri="{FF2B5EF4-FFF2-40B4-BE49-F238E27FC236}">
                <a16:creationId xmlns:a16="http://schemas.microsoft.com/office/drawing/2014/main" id="{B0C02DF3-E699-7449-9204-A87EE2C86CE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1EC1FF6-BAAF-AA47-8324-3958BAFF704B}"/>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379525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9563A-413A-0F4D-93CA-328273063D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DE28B8D-D891-6B4B-9D73-1DB724637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6D25E79-8E6D-BA45-98C1-C45F79404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2C7002-0A26-A046-85CF-D399940F642D}"/>
              </a:ext>
            </a:extLst>
          </p:cNvPr>
          <p:cNvSpPr>
            <a:spLocks noGrp="1"/>
          </p:cNvSpPr>
          <p:nvPr>
            <p:ph type="dt" sz="half" idx="10"/>
          </p:nvPr>
        </p:nvSpPr>
        <p:spPr/>
        <p:txBody>
          <a:bodyPr/>
          <a:lstStyle/>
          <a:p>
            <a:fld id="{2AF1DB1D-6A04-4B17-A4E5-E534B4B49075}" type="datetime1">
              <a:rPr lang="fr-FR" smtClean="0"/>
              <a:t>07/12/2021</a:t>
            </a:fld>
            <a:endParaRPr lang="fr-FR"/>
          </a:p>
        </p:txBody>
      </p:sp>
      <p:sp>
        <p:nvSpPr>
          <p:cNvPr id="6" name="Espace réservé du pied de page 5">
            <a:extLst>
              <a:ext uri="{FF2B5EF4-FFF2-40B4-BE49-F238E27FC236}">
                <a16:creationId xmlns:a16="http://schemas.microsoft.com/office/drawing/2014/main" id="{725A1519-9DE6-AF45-B68F-F8DA86D96F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CE3F57-7068-6244-B8E9-E820F8A8B114}"/>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279130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42015-0E83-194E-AB3B-1181CBA19D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ED35F09-CB64-0F49-8876-4C543B74E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0645D03-38BF-9B48-8023-F3B87766E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F948A4F-D436-CF45-BD0B-289EC76E0E2D}"/>
              </a:ext>
            </a:extLst>
          </p:cNvPr>
          <p:cNvSpPr>
            <a:spLocks noGrp="1"/>
          </p:cNvSpPr>
          <p:nvPr>
            <p:ph type="dt" sz="half" idx="10"/>
          </p:nvPr>
        </p:nvSpPr>
        <p:spPr/>
        <p:txBody>
          <a:bodyPr/>
          <a:lstStyle/>
          <a:p>
            <a:fld id="{D4B90890-775B-42B4-B8C8-CA07198931DA}" type="datetime1">
              <a:rPr lang="fr-FR" smtClean="0"/>
              <a:t>07/12/2021</a:t>
            </a:fld>
            <a:endParaRPr lang="fr-FR"/>
          </a:p>
        </p:txBody>
      </p:sp>
      <p:sp>
        <p:nvSpPr>
          <p:cNvPr id="6" name="Espace réservé du pied de page 5">
            <a:extLst>
              <a:ext uri="{FF2B5EF4-FFF2-40B4-BE49-F238E27FC236}">
                <a16:creationId xmlns:a16="http://schemas.microsoft.com/office/drawing/2014/main" id="{9101C30C-D68A-A646-B5FA-E8B6388FDB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908B40-9B10-3048-A7D5-146995BA2A9E}"/>
              </a:ext>
            </a:extLst>
          </p:cNvPr>
          <p:cNvSpPr>
            <a:spLocks noGrp="1"/>
          </p:cNvSpPr>
          <p:nvPr>
            <p:ph type="sldNum" sz="quarter" idx="12"/>
          </p:nvPr>
        </p:nvSpPr>
        <p:spPr/>
        <p:txBody>
          <a:bodyPr/>
          <a:lstStyle/>
          <a:p>
            <a:fld id="{7A8E0697-29D8-F54C-BC64-65304C5A9085}" type="slidenum">
              <a:rPr lang="fr-FR" smtClean="0"/>
              <a:t>‹N°›</a:t>
            </a:fld>
            <a:endParaRPr lang="fr-FR"/>
          </a:p>
        </p:txBody>
      </p:sp>
    </p:spTree>
    <p:extLst>
      <p:ext uri="{BB962C8B-B14F-4D97-AF65-F5344CB8AC3E}">
        <p14:creationId xmlns:p14="http://schemas.microsoft.com/office/powerpoint/2010/main" val="206250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36F490A-CEC9-824E-AA65-71D755D8B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50CBD55-4142-1341-8A2F-CBE96E70E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D77593-672B-664C-8694-5EBA249FC0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8EA59-3198-4AB1-AD82-82A78DF6085F}" type="datetime1">
              <a:rPr lang="fr-FR" smtClean="0"/>
              <a:t>07/12/2021</a:t>
            </a:fld>
            <a:endParaRPr lang="fr-FR"/>
          </a:p>
        </p:txBody>
      </p:sp>
      <p:sp>
        <p:nvSpPr>
          <p:cNvPr id="5" name="Espace réservé du pied de page 4">
            <a:extLst>
              <a:ext uri="{FF2B5EF4-FFF2-40B4-BE49-F238E27FC236}">
                <a16:creationId xmlns:a16="http://schemas.microsoft.com/office/drawing/2014/main" id="{7633AEC9-B3F9-8F4F-BB73-3181D909C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73B6BCB-F373-FD47-B0AF-6FF12C752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E0697-29D8-F54C-BC64-65304C5A9085}" type="slidenum">
              <a:rPr lang="fr-FR" smtClean="0"/>
              <a:t>‹N°›</a:t>
            </a:fld>
            <a:endParaRPr lang="fr-FR"/>
          </a:p>
        </p:txBody>
      </p:sp>
    </p:spTree>
    <p:extLst>
      <p:ext uri="{BB962C8B-B14F-4D97-AF65-F5344CB8AC3E}">
        <p14:creationId xmlns:p14="http://schemas.microsoft.com/office/powerpoint/2010/main" val="3637578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3.emf"/><Relationship Id="rId7"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1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w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3.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7.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51.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60.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9.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image" Target="../media/image66.emf"/></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2AD7F98-9074-6942-9740-E15290323807}"/>
              </a:ext>
            </a:extLst>
          </p:cNvPr>
          <p:cNvPicPr>
            <a:picLocks noChangeAspect="1"/>
          </p:cNvPicPr>
          <p:nvPr/>
        </p:nvPicPr>
        <p:blipFill rotWithShape="1">
          <a:blip r:embed="rId2"/>
          <a:srcRect l="8428"/>
          <a:stretch/>
        </p:blipFill>
        <p:spPr>
          <a:xfrm>
            <a:off x="496956" y="132520"/>
            <a:ext cx="2809610" cy="2388186"/>
          </a:xfrm>
          <a:prstGeom prst="rect">
            <a:avLst/>
          </a:prstGeom>
        </p:spPr>
      </p:pic>
      <p:cxnSp>
        <p:nvCxnSpPr>
          <p:cNvPr id="11" name="Connecteur droit 10">
            <a:extLst>
              <a:ext uri="{FF2B5EF4-FFF2-40B4-BE49-F238E27FC236}">
                <a16:creationId xmlns:a16="http://schemas.microsoft.com/office/drawing/2014/main" id="{771397B9-BB0C-7B46-809A-992EC911E863}"/>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1ACA0E4-F299-C141-97D9-3A03E4354CF6}"/>
              </a:ext>
            </a:extLst>
          </p:cNvPr>
          <p:cNvSpPr txBox="1"/>
          <p:nvPr/>
        </p:nvSpPr>
        <p:spPr>
          <a:xfrm>
            <a:off x="407804" y="2972606"/>
            <a:ext cx="10945995" cy="2585323"/>
          </a:xfrm>
          <a:prstGeom prst="rect">
            <a:avLst/>
          </a:prstGeom>
          <a:noFill/>
        </p:spPr>
        <p:txBody>
          <a:bodyPr wrap="square" rtlCol="0">
            <a:spAutoFit/>
          </a:bodyPr>
          <a:lstStyle/>
          <a:p>
            <a:r>
              <a:rPr lang="fr-FR" sz="4000" b="1" dirty="0" smtClean="0">
                <a:solidFill>
                  <a:srgbClr val="0A0091"/>
                </a:solidFill>
                <a:latin typeface="Marianne" panose="02000000000000000000" pitchFamily="2" charset="0"/>
              </a:rPr>
              <a:t>Ségur de la santé – pilier 1</a:t>
            </a:r>
          </a:p>
          <a:p>
            <a:r>
              <a:rPr lang="fr-FR" sz="4000" b="1" dirty="0" smtClean="0">
                <a:solidFill>
                  <a:srgbClr val="0A0091"/>
                </a:solidFill>
                <a:latin typeface="Marianne" panose="02000000000000000000" pitchFamily="2" charset="0"/>
              </a:rPr>
              <a:t>Mesures salariales pour la Fonction publique hospitalière</a:t>
            </a:r>
          </a:p>
          <a:p>
            <a:endParaRPr lang="fr-FR" sz="4000" b="1" dirty="0" smtClean="0">
              <a:solidFill>
                <a:srgbClr val="0A0091"/>
              </a:solidFill>
              <a:latin typeface="Marianne" panose="02000000000000000000" pitchFamily="2" charset="0"/>
            </a:endParaRPr>
          </a:p>
          <a:p>
            <a:r>
              <a:rPr lang="fr-FR" sz="3600" i="1" dirty="0" smtClean="0">
                <a:solidFill>
                  <a:srgbClr val="0A0091"/>
                </a:solidFill>
                <a:latin typeface="Marianne" panose="02000000000000000000" pitchFamily="2" charset="0"/>
              </a:rPr>
              <a:t>Décembre </a:t>
            </a:r>
            <a:r>
              <a:rPr lang="fr-FR" sz="3600" i="1" dirty="0" smtClean="0">
                <a:solidFill>
                  <a:srgbClr val="0A0091"/>
                </a:solidFill>
                <a:latin typeface="Marianne" panose="02000000000000000000" pitchFamily="2" charset="0"/>
              </a:rPr>
              <a:t>2021</a:t>
            </a:r>
            <a:endParaRPr lang="fr-FR" sz="3600" i="1" dirty="0">
              <a:solidFill>
                <a:srgbClr val="0A0091"/>
              </a:solidFill>
              <a:latin typeface="Marianne" panose="02000000000000000000" pitchFamily="2" charset="0"/>
            </a:endParaRPr>
          </a:p>
          <a:p>
            <a:endParaRPr lang="fr-FR" sz="600" b="1" dirty="0">
              <a:latin typeface="Marianne" panose="02000000000000000000" pitchFamily="2" charset="0"/>
            </a:endParaRPr>
          </a:p>
        </p:txBody>
      </p:sp>
      <p:sp>
        <p:nvSpPr>
          <p:cNvPr id="2" name="Espace réservé du numéro de diapositive 1"/>
          <p:cNvSpPr>
            <a:spLocks noGrp="1"/>
          </p:cNvSpPr>
          <p:nvPr>
            <p:ph type="sldNum" sz="quarter" idx="12"/>
          </p:nvPr>
        </p:nvSpPr>
        <p:spPr/>
        <p:txBody>
          <a:bodyPr/>
          <a:lstStyle/>
          <a:p>
            <a:fld id="{7A8E0697-29D8-F54C-BC64-65304C5A9085}" type="slidenum">
              <a:rPr lang="fr-FR" smtClean="0"/>
              <a:t>1</a:t>
            </a:fld>
            <a:endParaRPr lang="fr-FR"/>
          </a:p>
        </p:txBody>
      </p:sp>
    </p:spTree>
    <p:extLst>
      <p:ext uri="{BB962C8B-B14F-4D97-AF65-F5344CB8AC3E}">
        <p14:creationId xmlns:p14="http://schemas.microsoft.com/office/powerpoint/2010/main" val="2703699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10</a:t>
            </a:fld>
            <a:endParaRPr lang="fr-FR" dirty="0"/>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496956"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43027" y="234694"/>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des </a:t>
            </a:r>
            <a:r>
              <a:rPr lang="fr-FR" sz="2800" b="1" dirty="0" smtClean="0">
                <a:solidFill>
                  <a:srgbClr val="0A0091"/>
                </a:solidFill>
                <a:latin typeface="Marianne" panose="02000000000000000000"/>
              </a:rPr>
              <a:t>catégories C de la FPH : détail de la nouvelle grille – C2</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a:stretch>
            <a:fillRect/>
          </a:stretch>
        </p:blipFill>
        <p:spPr>
          <a:xfrm>
            <a:off x="1190625" y="1228408"/>
            <a:ext cx="9609855" cy="3573991"/>
          </a:xfrm>
          <a:prstGeom prst="rect">
            <a:avLst/>
          </a:prstGeom>
        </p:spPr>
      </p:pic>
      <p:sp>
        <p:nvSpPr>
          <p:cNvPr id="10" name="Rectangle 9"/>
          <p:cNvSpPr/>
          <p:nvPr/>
        </p:nvSpPr>
        <p:spPr>
          <a:xfrm>
            <a:off x="958191" y="5134429"/>
            <a:ext cx="10490088" cy="523220"/>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a:t>
            </a:r>
            <a:r>
              <a:rPr lang="fr-FR" sz="1400" dirty="0" smtClean="0">
                <a:solidFill>
                  <a:schemeClr val="accent1">
                    <a:lumMod val="50000"/>
                  </a:schemeClr>
                </a:solidFill>
              </a:rPr>
              <a:t>AES </a:t>
            </a:r>
            <a:r>
              <a:rPr lang="fr-FR" sz="1400" dirty="0">
                <a:solidFill>
                  <a:schemeClr val="accent1">
                    <a:lumMod val="50000"/>
                  </a:schemeClr>
                </a:solidFill>
              </a:rPr>
              <a:t>à l’échelon 4</a:t>
            </a:r>
            <a:r>
              <a:rPr lang="fr-FR" sz="1400" dirty="0" smtClean="0">
                <a:solidFill>
                  <a:schemeClr val="accent1">
                    <a:lumMod val="50000"/>
                  </a:schemeClr>
                </a:solidFill>
              </a:rPr>
              <a:t> de la grille C2 au 1</a:t>
            </a:r>
            <a:r>
              <a:rPr lang="fr-FR" sz="1400" baseline="30000" dirty="0" smtClean="0">
                <a:solidFill>
                  <a:schemeClr val="accent1">
                    <a:lumMod val="50000"/>
                  </a:schemeClr>
                </a:solidFill>
              </a:rPr>
              <a:t>er</a:t>
            </a:r>
            <a:r>
              <a:rPr lang="fr-FR" sz="1400" dirty="0" smtClean="0">
                <a:solidFill>
                  <a:schemeClr val="accent1">
                    <a:lumMod val="50000"/>
                  </a:schemeClr>
                </a:solidFill>
              </a:rPr>
              <a:t> janvier 2021, reste à l’échelon 4 de la grille C2 au 1</a:t>
            </a:r>
            <a:r>
              <a:rPr lang="fr-FR" sz="1400" baseline="30000" dirty="0" smtClean="0">
                <a:solidFill>
                  <a:schemeClr val="accent1">
                    <a:lumMod val="50000"/>
                  </a:schemeClr>
                </a:solidFill>
              </a:rPr>
              <a:t>er</a:t>
            </a:r>
            <a:r>
              <a:rPr lang="fr-FR" sz="1400" dirty="0" smtClean="0">
                <a:solidFill>
                  <a:schemeClr val="accent1">
                    <a:lumMod val="50000"/>
                  </a:schemeClr>
                </a:solidFill>
              </a:rPr>
              <a:t> janvier 2022,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354 </a:t>
            </a:r>
            <a:r>
              <a:rPr lang="fr-FR" sz="1400" dirty="0">
                <a:solidFill>
                  <a:schemeClr val="accent1">
                    <a:lumMod val="50000"/>
                  </a:schemeClr>
                </a:solidFill>
              </a:rPr>
              <a:t>(soit </a:t>
            </a:r>
            <a:r>
              <a:rPr lang="fr-FR" sz="1400" b="1" dirty="0" smtClean="0">
                <a:solidFill>
                  <a:schemeClr val="accent1">
                    <a:lumMod val="50000"/>
                  </a:schemeClr>
                </a:solidFill>
              </a:rPr>
              <a:t>1 659 </a:t>
            </a:r>
            <a:r>
              <a:rPr lang="fr-FR" sz="1400" dirty="0" smtClean="0">
                <a:solidFill>
                  <a:schemeClr val="accent1">
                    <a:lumMod val="50000"/>
                  </a:schemeClr>
                </a:solidFill>
              </a:rPr>
              <a:t>euros </a:t>
            </a:r>
            <a:r>
              <a:rPr lang="fr-FR" sz="1400" dirty="0">
                <a:solidFill>
                  <a:schemeClr val="accent1">
                    <a:lumMod val="50000"/>
                  </a:schemeClr>
                </a:solidFill>
              </a:rPr>
              <a:t>mensuels brut) au lieu de </a:t>
            </a:r>
            <a:r>
              <a:rPr lang="fr-FR" sz="1400" b="1" dirty="0" smtClean="0">
                <a:solidFill>
                  <a:schemeClr val="accent1">
                    <a:lumMod val="50000"/>
                  </a:schemeClr>
                </a:solidFill>
              </a:rPr>
              <a:t>338</a:t>
            </a:r>
            <a:r>
              <a:rPr lang="fr-FR" sz="1400" dirty="0" smtClean="0">
                <a:solidFill>
                  <a:schemeClr val="accent1">
                    <a:lumMod val="50000"/>
                  </a:schemeClr>
                </a:solidFill>
              </a:rPr>
              <a:t> (1 584 euros </a:t>
            </a:r>
            <a:r>
              <a:rPr lang="fr-FR" sz="1400" dirty="0">
                <a:solidFill>
                  <a:schemeClr val="accent1">
                    <a:lumMod val="50000"/>
                  </a:schemeClr>
                </a:solidFill>
              </a:rPr>
              <a:t>mensuels brut</a:t>
            </a:r>
            <a:r>
              <a:rPr lang="fr-FR" sz="1400" dirty="0" smtClean="0">
                <a:solidFill>
                  <a:schemeClr val="accent1">
                    <a:lumMod val="50000"/>
                  </a:schemeClr>
                </a:solidFill>
              </a:rPr>
              <a:t>), soit </a:t>
            </a:r>
            <a:r>
              <a:rPr lang="fr-FR" sz="1400" b="1" dirty="0" smtClean="0">
                <a:solidFill>
                  <a:srgbClr val="990033"/>
                </a:solidFill>
              </a:rPr>
              <a:t>un gain de 16 points</a:t>
            </a:r>
            <a:r>
              <a:rPr lang="fr-FR" sz="1400" dirty="0" smtClean="0">
                <a:solidFill>
                  <a:schemeClr val="accent1">
                    <a:lumMod val="50000"/>
                  </a:schemeClr>
                </a:solidFill>
              </a:rPr>
              <a:t>.</a:t>
            </a:r>
            <a:endParaRPr lang="fr-FR" sz="1400" dirty="0">
              <a:solidFill>
                <a:schemeClr val="accent1">
                  <a:lumMod val="50000"/>
                </a:schemeClr>
              </a:solidFill>
            </a:endParaRPr>
          </a:p>
        </p:txBody>
      </p:sp>
    </p:spTree>
    <p:extLst>
      <p:ext uri="{BB962C8B-B14F-4D97-AF65-F5344CB8AC3E}">
        <p14:creationId xmlns:p14="http://schemas.microsoft.com/office/powerpoint/2010/main" val="2795098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11</a:t>
            </a:fld>
            <a:endParaRPr lang="fr-F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43027" y="234694"/>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des </a:t>
            </a:r>
            <a:r>
              <a:rPr lang="fr-FR" sz="2800" b="1" dirty="0" smtClean="0">
                <a:solidFill>
                  <a:srgbClr val="0A0091"/>
                </a:solidFill>
                <a:latin typeface="Marianne" panose="02000000000000000000"/>
              </a:rPr>
              <a:t>catégories C de la FPH : détail de la nouvelle grille – C3</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4"/>
          <a:stretch>
            <a:fillRect/>
          </a:stretch>
        </p:blipFill>
        <p:spPr>
          <a:xfrm>
            <a:off x="800535" y="1256970"/>
            <a:ext cx="10377591" cy="3366815"/>
          </a:xfrm>
          <a:prstGeom prst="rect">
            <a:avLst/>
          </a:prstGeom>
        </p:spPr>
      </p:pic>
      <p:sp>
        <p:nvSpPr>
          <p:cNvPr id="10" name="Rectangle 9"/>
          <p:cNvSpPr/>
          <p:nvPr/>
        </p:nvSpPr>
        <p:spPr>
          <a:xfrm>
            <a:off x="908719" y="4995725"/>
            <a:ext cx="10490088" cy="523220"/>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a:t>
            </a:r>
            <a:r>
              <a:rPr lang="fr-FR" sz="1400" dirty="0" smtClean="0">
                <a:solidFill>
                  <a:schemeClr val="accent1">
                    <a:lumMod val="50000"/>
                  </a:schemeClr>
                </a:solidFill>
              </a:rPr>
              <a:t>AES </a:t>
            </a:r>
            <a:r>
              <a:rPr lang="fr-FR" sz="1400" dirty="0">
                <a:solidFill>
                  <a:schemeClr val="accent1">
                    <a:lumMod val="50000"/>
                  </a:schemeClr>
                </a:solidFill>
              </a:rPr>
              <a:t>à l’échelon </a:t>
            </a:r>
            <a:r>
              <a:rPr lang="fr-FR" sz="1400" dirty="0" smtClean="0">
                <a:solidFill>
                  <a:schemeClr val="accent1">
                    <a:lumMod val="50000"/>
                  </a:schemeClr>
                </a:solidFill>
              </a:rPr>
              <a:t>2 de la grille C3 au 1</a:t>
            </a:r>
            <a:r>
              <a:rPr lang="fr-FR" sz="1400" baseline="30000" dirty="0" smtClean="0">
                <a:solidFill>
                  <a:schemeClr val="accent1">
                    <a:lumMod val="50000"/>
                  </a:schemeClr>
                </a:solidFill>
              </a:rPr>
              <a:t>er</a:t>
            </a:r>
            <a:r>
              <a:rPr lang="fr-FR" sz="1400" dirty="0" smtClean="0">
                <a:solidFill>
                  <a:schemeClr val="accent1">
                    <a:lumMod val="50000"/>
                  </a:schemeClr>
                </a:solidFill>
              </a:rPr>
              <a:t> janvier 2021, reste à l’échelon 2 de la grille C3 au 1</a:t>
            </a:r>
            <a:r>
              <a:rPr lang="fr-FR" sz="1400" baseline="30000" dirty="0" smtClean="0">
                <a:solidFill>
                  <a:schemeClr val="accent1">
                    <a:lumMod val="50000"/>
                  </a:schemeClr>
                </a:solidFill>
              </a:rPr>
              <a:t>er</a:t>
            </a:r>
            <a:r>
              <a:rPr lang="fr-FR" sz="1400" dirty="0" smtClean="0">
                <a:solidFill>
                  <a:schemeClr val="accent1">
                    <a:lumMod val="50000"/>
                  </a:schemeClr>
                </a:solidFill>
              </a:rPr>
              <a:t> janvier 2022,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361 </a:t>
            </a:r>
            <a:r>
              <a:rPr lang="fr-FR" sz="1400" dirty="0">
                <a:solidFill>
                  <a:schemeClr val="accent1">
                    <a:lumMod val="50000"/>
                  </a:schemeClr>
                </a:solidFill>
              </a:rPr>
              <a:t>(soit </a:t>
            </a:r>
            <a:r>
              <a:rPr lang="fr-FR" sz="1400" b="1" dirty="0" smtClean="0">
                <a:solidFill>
                  <a:schemeClr val="accent1">
                    <a:lumMod val="50000"/>
                  </a:schemeClr>
                </a:solidFill>
              </a:rPr>
              <a:t>1 692 </a:t>
            </a:r>
            <a:r>
              <a:rPr lang="fr-FR" sz="1400" dirty="0" smtClean="0">
                <a:solidFill>
                  <a:schemeClr val="accent1">
                    <a:lumMod val="50000"/>
                  </a:schemeClr>
                </a:solidFill>
              </a:rPr>
              <a:t>euros </a:t>
            </a:r>
            <a:r>
              <a:rPr lang="fr-FR" sz="1400" dirty="0">
                <a:solidFill>
                  <a:schemeClr val="accent1">
                    <a:lumMod val="50000"/>
                  </a:schemeClr>
                </a:solidFill>
              </a:rPr>
              <a:t>mensuels brut) au lieu de </a:t>
            </a:r>
            <a:r>
              <a:rPr lang="fr-FR" sz="1400" b="1" dirty="0" smtClean="0">
                <a:solidFill>
                  <a:schemeClr val="accent1">
                    <a:lumMod val="50000"/>
                  </a:schemeClr>
                </a:solidFill>
              </a:rPr>
              <a:t>358</a:t>
            </a:r>
            <a:r>
              <a:rPr lang="fr-FR" sz="1400" dirty="0" smtClean="0">
                <a:solidFill>
                  <a:schemeClr val="accent1">
                    <a:lumMod val="50000"/>
                  </a:schemeClr>
                </a:solidFill>
              </a:rPr>
              <a:t> (1 678 euros </a:t>
            </a:r>
            <a:r>
              <a:rPr lang="fr-FR" sz="1400" dirty="0">
                <a:solidFill>
                  <a:schemeClr val="accent1">
                    <a:lumMod val="50000"/>
                  </a:schemeClr>
                </a:solidFill>
              </a:rPr>
              <a:t>mensuels brut</a:t>
            </a:r>
            <a:r>
              <a:rPr lang="fr-FR" sz="1400" dirty="0" smtClean="0">
                <a:solidFill>
                  <a:schemeClr val="accent1">
                    <a:lumMod val="50000"/>
                  </a:schemeClr>
                </a:solidFill>
              </a:rPr>
              <a:t>), soit </a:t>
            </a:r>
            <a:r>
              <a:rPr lang="fr-FR" sz="1400" b="1" dirty="0" smtClean="0">
                <a:solidFill>
                  <a:srgbClr val="990033"/>
                </a:solidFill>
              </a:rPr>
              <a:t>un gain de 3 points</a:t>
            </a:r>
            <a:r>
              <a:rPr lang="fr-FR" sz="1400" dirty="0" smtClean="0">
                <a:solidFill>
                  <a:schemeClr val="accent1">
                    <a:lumMod val="50000"/>
                  </a:schemeClr>
                </a:solidFill>
              </a:rPr>
              <a:t>.</a:t>
            </a:r>
            <a:endParaRPr lang="fr-FR" sz="1400" dirty="0">
              <a:solidFill>
                <a:schemeClr val="accent1">
                  <a:lumMod val="50000"/>
                </a:schemeClr>
              </a:solidFill>
            </a:endParaRPr>
          </a:p>
        </p:txBody>
      </p:sp>
    </p:spTree>
    <p:extLst>
      <p:ext uri="{BB962C8B-B14F-4D97-AF65-F5344CB8AC3E}">
        <p14:creationId xmlns:p14="http://schemas.microsoft.com/office/powerpoint/2010/main" val="2288770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12</a:t>
            </a:fld>
            <a:endParaRPr lang="fr-F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pic>
        <p:nvPicPr>
          <p:cNvPr id="8" name="Image 7"/>
          <p:cNvPicPr>
            <a:picLocks noChangeAspect="1"/>
          </p:cNvPicPr>
          <p:nvPr/>
        </p:nvPicPr>
        <p:blipFill>
          <a:blip r:embed="rId4"/>
          <a:stretch>
            <a:fillRect/>
          </a:stretch>
        </p:blipFill>
        <p:spPr>
          <a:xfrm>
            <a:off x="533566" y="835584"/>
            <a:ext cx="1324160" cy="4629796"/>
          </a:xfrm>
          <a:prstGeom prst="rect">
            <a:avLst/>
          </a:prstGeom>
        </p:spPr>
      </p:pic>
      <p:cxnSp>
        <p:nvCxnSpPr>
          <p:cNvPr id="17" name="Connecteur droit 16"/>
          <p:cNvCxnSpPr/>
          <p:nvPr/>
        </p:nvCxnSpPr>
        <p:spPr>
          <a:xfrm>
            <a:off x="550498" y="9993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200" b="1" dirty="0">
                <a:solidFill>
                  <a:srgbClr val="0A0091"/>
                </a:solidFill>
                <a:latin typeface="Marianne" panose="02000000000000000000"/>
              </a:rPr>
              <a:t>Revalorisations salariales des infirmiers en soins </a:t>
            </a:r>
            <a:r>
              <a:rPr lang="fr-FR" sz="3200" b="1" dirty="0" smtClean="0">
                <a:solidFill>
                  <a:srgbClr val="0A0091"/>
                </a:solidFill>
                <a:latin typeface="Marianne" panose="02000000000000000000"/>
              </a:rPr>
              <a:t>généraux : cas-types</a:t>
            </a:r>
            <a:endParaRPr lang="fr-FR" sz="32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5"/>
          <a:stretch>
            <a:fillRect/>
          </a:stretch>
        </p:blipFill>
        <p:spPr>
          <a:xfrm>
            <a:off x="1879414" y="1302694"/>
            <a:ext cx="4824000" cy="1980520"/>
          </a:xfrm>
          <a:prstGeom prst="rect">
            <a:avLst/>
          </a:prstGeom>
        </p:spPr>
      </p:pic>
      <p:pic>
        <p:nvPicPr>
          <p:cNvPr id="3" name="Image 2"/>
          <p:cNvPicPr>
            <a:picLocks noChangeAspect="1"/>
          </p:cNvPicPr>
          <p:nvPr/>
        </p:nvPicPr>
        <p:blipFill>
          <a:blip r:embed="rId6"/>
          <a:stretch>
            <a:fillRect/>
          </a:stretch>
        </p:blipFill>
        <p:spPr>
          <a:xfrm>
            <a:off x="6853653" y="1307178"/>
            <a:ext cx="4824000" cy="1843304"/>
          </a:xfrm>
          <a:prstGeom prst="rect">
            <a:avLst/>
          </a:prstGeom>
        </p:spPr>
      </p:pic>
      <p:pic>
        <p:nvPicPr>
          <p:cNvPr id="7" name="Image 6"/>
          <p:cNvPicPr>
            <a:picLocks noChangeAspect="1"/>
          </p:cNvPicPr>
          <p:nvPr/>
        </p:nvPicPr>
        <p:blipFill>
          <a:blip r:embed="rId7"/>
          <a:stretch>
            <a:fillRect/>
          </a:stretch>
        </p:blipFill>
        <p:spPr>
          <a:xfrm>
            <a:off x="1932348" y="3572382"/>
            <a:ext cx="4824000" cy="1867558"/>
          </a:xfrm>
          <a:prstGeom prst="rect">
            <a:avLst/>
          </a:prstGeom>
        </p:spPr>
      </p:pic>
      <p:pic>
        <p:nvPicPr>
          <p:cNvPr id="20" name="Image 19"/>
          <p:cNvPicPr>
            <a:picLocks noChangeAspect="1"/>
          </p:cNvPicPr>
          <p:nvPr/>
        </p:nvPicPr>
        <p:blipFill>
          <a:blip r:embed="rId8"/>
          <a:stretch>
            <a:fillRect/>
          </a:stretch>
        </p:blipFill>
        <p:spPr>
          <a:xfrm>
            <a:off x="6843970" y="3595540"/>
            <a:ext cx="4824000" cy="1800156"/>
          </a:xfrm>
          <a:prstGeom prst="rect">
            <a:avLst/>
          </a:prstGeom>
        </p:spPr>
      </p:pic>
      <p:cxnSp>
        <p:nvCxnSpPr>
          <p:cNvPr id="23" name="Connecteur droit 22"/>
          <p:cNvCxnSpPr/>
          <p:nvPr/>
        </p:nvCxnSpPr>
        <p:spPr>
          <a:xfrm>
            <a:off x="6800592" y="1166308"/>
            <a:ext cx="0" cy="4511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1932349" y="3465747"/>
            <a:ext cx="973562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78426" y="5706907"/>
            <a:ext cx="11025060" cy="584775"/>
          </a:xfrm>
          <a:prstGeom prst="rect">
            <a:avLst/>
          </a:prstGeom>
          <a:noFill/>
        </p:spPr>
        <p:txBody>
          <a:bodyPr wrap="square" rtlCol="0">
            <a:spAutoFit/>
          </a:bodyPr>
          <a:lstStyle/>
          <a:p>
            <a:pPr algn="ctr"/>
            <a:r>
              <a:rPr lang="fr-FR" sz="1600" dirty="0" smtClean="0">
                <a:solidFill>
                  <a:schemeClr val="accent1"/>
                </a:solidFill>
              </a:rPr>
              <a:t>Cette revalorisation concernera de la même manière les manipulateurs </a:t>
            </a:r>
            <a:r>
              <a:rPr lang="fr-FR" sz="1600" dirty="0">
                <a:solidFill>
                  <a:schemeClr val="accent1"/>
                </a:solidFill>
              </a:rPr>
              <a:t>en électroradiologie, </a:t>
            </a:r>
            <a:r>
              <a:rPr lang="fr-FR" sz="1600" dirty="0" smtClean="0">
                <a:solidFill>
                  <a:schemeClr val="accent1"/>
                </a:solidFill>
              </a:rPr>
              <a:t>les ergothérapeutes, les orthoptistes, des psychomotriciens ou encore les pédicures-podologues.</a:t>
            </a:r>
            <a:endParaRPr lang="fr-FR" sz="1600" dirty="0">
              <a:solidFill>
                <a:schemeClr val="accent1"/>
              </a:solidFill>
            </a:endParaRPr>
          </a:p>
        </p:txBody>
      </p:sp>
    </p:spTree>
    <p:extLst>
      <p:ext uri="{BB962C8B-B14F-4D97-AF65-F5344CB8AC3E}">
        <p14:creationId xmlns:p14="http://schemas.microsoft.com/office/powerpoint/2010/main" val="2467934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13</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Focus infirmiers en soins généraux</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3"/>
          <a:stretch>
            <a:fillRect/>
          </a:stretch>
        </p:blipFill>
        <p:spPr>
          <a:xfrm>
            <a:off x="1542519" y="1403853"/>
            <a:ext cx="1125265" cy="3934379"/>
          </a:xfrm>
          <a:prstGeom prst="rect">
            <a:avLst/>
          </a:prstGeom>
        </p:spPr>
      </p:pic>
      <p:sp>
        <p:nvSpPr>
          <p:cNvPr id="21" name="Rectangle 20"/>
          <p:cNvSpPr/>
          <p:nvPr/>
        </p:nvSpPr>
        <p:spPr>
          <a:xfrm>
            <a:off x="3082565" y="2211392"/>
            <a:ext cx="2361820" cy="31268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Arial" panose="020B0604020202020204" pitchFamily="34" charset="0"/>
              <a:buChar char="•"/>
            </a:pPr>
            <a:r>
              <a:rPr lang="fr-FR" b="1" dirty="0">
                <a:solidFill>
                  <a:srgbClr val="0A0091"/>
                </a:solidFill>
              </a:rPr>
              <a:t>Diplôme d’Etat d’infirmier</a:t>
            </a:r>
          </a:p>
          <a:p>
            <a:pPr marL="285750" lvl="0" indent="-285750">
              <a:spcAft>
                <a:spcPts val="600"/>
              </a:spcAft>
              <a:buFont typeface="Arial" panose="020B0604020202020204" pitchFamily="34" charset="0"/>
              <a:buChar char="•"/>
            </a:pPr>
            <a:r>
              <a:rPr lang="fr-FR" b="1" dirty="0">
                <a:solidFill>
                  <a:srgbClr val="0A0091"/>
                </a:solidFill>
              </a:rPr>
              <a:t>Bac+3</a:t>
            </a:r>
          </a:p>
          <a:p>
            <a:pPr marL="285750" lvl="0" indent="-285750">
              <a:spcAft>
                <a:spcPts val="600"/>
              </a:spcAft>
              <a:buFont typeface="Arial" panose="020B0604020202020204" pitchFamily="34" charset="0"/>
              <a:buChar char="•"/>
            </a:pPr>
            <a:r>
              <a:rPr lang="fr-FR" dirty="0">
                <a:solidFill>
                  <a:prstClr val="black"/>
                </a:solidFill>
              </a:rPr>
              <a:t>Grade </a:t>
            </a:r>
            <a:r>
              <a:rPr lang="fr-FR" b="1" dirty="0">
                <a:solidFill>
                  <a:srgbClr val="0A0091"/>
                </a:solidFill>
              </a:rPr>
              <a:t>licence</a:t>
            </a:r>
          </a:p>
          <a:p>
            <a:pPr marL="285750" lvl="0" indent="-285750">
              <a:spcAft>
                <a:spcPts val="600"/>
              </a:spcAft>
              <a:buFont typeface="Arial" panose="020B0604020202020204" pitchFamily="34" charset="0"/>
              <a:buChar char="•"/>
            </a:pPr>
            <a:r>
              <a:rPr lang="fr-FR" dirty="0">
                <a:solidFill>
                  <a:prstClr val="black"/>
                </a:solidFill>
              </a:rPr>
              <a:t>Niveau 6</a:t>
            </a:r>
          </a:p>
        </p:txBody>
      </p:sp>
      <p:sp>
        <p:nvSpPr>
          <p:cNvPr id="22" name="Rectangle 21"/>
          <p:cNvSpPr/>
          <p:nvPr/>
        </p:nvSpPr>
        <p:spPr>
          <a:xfrm>
            <a:off x="3082565" y="1782332"/>
            <a:ext cx="236182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23" name="Rectangle 22"/>
          <p:cNvSpPr/>
          <p:nvPr/>
        </p:nvSpPr>
        <p:spPr>
          <a:xfrm>
            <a:off x="5572812" y="2211393"/>
            <a:ext cx="2361820" cy="31268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572812" y="1782332"/>
            <a:ext cx="236182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25" name="Rectangle 24"/>
          <p:cNvSpPr/>
          <p:nvPr/>
        </p:nvSpPr>
        <p:spPr>
          <a:xfrm>
            <a:off x="8063059" y="2211394"/>
            <a:ext cx="2361820" cy="15610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600" b="1" dirty="0" smtClean="0">
                <a:solidFill>
                  <a:srgbClr val="0A0091"/>
                </a:solidFill>
              </a:rPr>
              <a:t>Révision du référentiel </a:t>
            </a:r>
            <a:r>
              <a:rPr lang="fr-FR" sz="1600" dirty="0" smtClean="0">
                <a:solidFill>
                  <a:schemeClr val="tx1"/>
                </a:solidFill>
              </a:rPr>
              <a:t>actuel en lien avec l’évolution du métier (à venir)</a:t>
            </a:r>
            <a:endParaRPr lang="fr-FR" sz="1600" dirty="0">
              <a:solidFill>
                <a:schemeClr val="tx1"/>
              </a:solidFill>
            </a:endParaRPr>
          </a:p>
        </p:txBody>
      </p:sp>
      <p:sp>
        <p:nvSpPr>
          <p:cNvPr id="26" name="Rectangle 25"/>
          <p:cNvSpPr/>
          <p:nvPr/>
        </p:nvSpPr>
        <p:spPr>
          <a:xfrm>
            <a:off x="8063059" y="1782332"/>
            <a:ext cx="236182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sp>
        <p:nvSpPr>
          <p:cNvPr id="27" name="Rectangle 26"/>
          <p:cNvSpPr/>
          <p:nvPr/>
        </p:nvSpPr>
        <p:spPr>
          <a:xfrm>
            <a:off x="8063059" y="3845794"/>
            <a:ext cx="2361820" cy="14840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fr-FR" sz="1600" dirty="0" smtClean="0">
                <a:solidFill>
                  <a:schemeClr val="tx1"/>
                </a:solidFill>
              </a:rPr>
              <a:t>Hausse des places en formation</a:t>
            </a:r>
            <a:r>
              <a:rPr lang="fr-FR" sz="1600" dirty="0">
                <a:solidFill>
                  <a:schemeClr val="tx1"/>
                </a:solidFill>
              </a:rPr>
              <a:t> </a:t>
            </a:r>
            <a:r>
              <a:rPr lang="fr-FR" sz="1600" dirty="0" smtClean="0">
                <a:solidFill>
                  <a:schemeClr val="tx1"/>
                </a:solidFill>
              </a:rPr>
              <a:t> : </a:t>
            </a:r>
          </a:p>
          <a:p>
            <a:r>
              <a:rPr lang="fr-FR" sz="1600" dirty="0">
                <a:solidFill>
                  <a:schemeClr val="tx1"/>
                </a:solidFill>
              </a:rPr>
              <a:t>augmentation </a:t>
            </a:r>
            <a:r>
              <a:rPr lang="fr-FR" sz="1600" dirty="0" smtClean="0">
                <a:solidFill>
                  <a:schemeClr val="tx1"/>
                </a:solidFill>
              </a:rPr>
              <a:t>progressive de </a:t>
            </a:r>
            <a:r>
              <a:rPr lang="fr-FR" sz="1600" b="1" dirty="0" smtClean="0">
                <a:solidFill>
                  <a:srgbClr val="0A0091"/>
                </a:solidFill>
              </a:rPr>
              <a:t>6000 </a:t>
            </a:r>
            <a:r>
              <a:rPr lang="fr-FR" sz="1600" b="1" dirty="0">
                <a:solidFill>
                  <a:srgbClr val="0A0091"/>
                </a:solidFill>
              </a:rPr>
              <a:t>places </a:t>
            </a:r>
            <a:r>
              <a:rPr lang="fr-FR" sz="1600" b="1" dirty="0" smtClean="0">
                <a:solidFill>
                  <a:srgbClr val="0A0091"/>
                </a:solidFill>
              </a:rPr>
              <a:t>supplémentaires </a:t>
            </a:r>
            <a:r>
              <a:rPr lang="fr-FR" sz="1600" dirty="0" smtClean="0">
                <a:solidFill>
                  <a:schemeClr val="tx1"/>
                </a:solidFill>
              </a:rPr>
              <a:t>entre </a:t>
            </a:r>
            <a:r>
              <a:rPr lang="fr-FR" sz="1600" dirty="0">
                <a:solidFill>
                  <a:schemeClr val="tx1"/>
                </a:solidFill>
              </a:rPr>
              <a:t>2020 </a:t>
            </a:r>
            <a:r>
              <a:rPr lang="fr-FR" sz="1600" dirty="0" smtClean="0">
                <a:solidFill>
                  <a:schemeClr val="tx1"/>
                </a:solidFill>
              </a:rPr>
              <a:t>et 2025</a:t>
            </a:r>
            <a:endParaRPr lang="fr-FR" sz="1600" dirty="0">
              <a:solidFill>
                <a:schemeClr val="tx1"/>
              </a:solidFill>
            </a:endParaRPr>
          </a:p>
          <a:p>
            <a:pPr lvl="0"/>
            <a:endParaRPr lang="fr-FR" sz="1400" dirty="0">
              <a:solidFill>
                <a:schemeClr val="tx1"/>
              </a:solidFill>
            </a:endParaRPr>
          </a:p>
        </p:txBody>
      </p:sp>
      <p:sp>
        <p:nvSpPr>
          <p:cNvPr id="29" name="ZoneTexte 28"/>
          <p:cNvSpPr txBox="1"/>
          <p:nvPr/>
        </p:nvSpPr>
        <p:spPr>
          <a:xfrm>
            <a:off x="5678424" y="2245861"/>
            <a:ext cx="2256208" cy="3046988"/>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t>Avoir au </a:t>
            </a:r>
            <a:r>
              <a:rPr lang="fr-FR" sz="1600" dirty="0"/>
              <a:t>moins 17 ans au 31 décembre de l’année d’entrée en </a:t>
            </a:r>
            <a:r>
              <a:rPr lang="fr-FR" sz="1600" dirty="0" smtClean="0"/>
              <a:t>formation</a:t>
            </a:r>
          </a:p>
          <a:p>
            <a:pPr marL="285750" indent="-285750">
              <a:buFont typeface="Arial" panose="020B0604020202020204" pitchFamily="34" charset="0"/>
              <a:buChar char="•"/>
            </a:pPr>
            <a:r>
              <a:rPr lang="fr-FR" sz="1600" dirty="0" smtClean="0"/>
              <a:t>Etre titulaire du </a:t>
            </a:r>
            <a:r>
              <a:rPr lang="fr-FR" sz="1600" dirty="0"/>
              <a:t>baccalauréat ou de l'équivalence de ce </a:t>
            </a:r>
            <a:r>
              <a:rPr lang="fr-FR" sz="1600" dirty="0" smtClean="0"/>
              <a:t>diplôme</a:t>
            </a:r>
          </a:p>
          <a:p>
            <a:pPr marL="285750" indent="-285750">
              <a:buFont typeface="Arial" panose="020B0604020202020204" pitchFamily="34" charset="0"/>
              <a:buChar char="•"/>
            </a:pPr>
            <a:r>
              <a:rPr lang="fr-FR" sz="1600" dirty="0" smtClean="0"/>
              <a:t>Formation initiale/Formation professionnelle continue </a:t>
            </a:r>
            <a:endParaRPr lang="fr-FR" sz="1600" dirty="0"/>
          </a:p>
        </p:txBody>
      </p:sp>
    </p:spTree>
    <p:extLst>
      <p:ext uri="{BB962C8B-B14F-4D97-AF65-F5344CB8AC3E}">
        <p14:creationId xmlns:p14="http://schemas.microsoft.com/office/powerpoint/2010/main" val="1867008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14</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Focus manipulateur d‘électroradiologie médicale</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3"/>
          <a:stretch>
            <a:fillRect/>
          </a:stretch>
        </p:blipFill>
        <p:spPr>
          <a:xfrm>
            <a:off x="1542519" y="1403853"/>
            <a:ext cx="1125265" cy="3934379"/>
          </a:xfrm>
          <a:prstGeom prst="rect">
            <a:avLst/>
          </a:prstGeom>
        </p:spPr>
      </p:pic>
      <p:sp>
        <p:nvSpPr>
          <p:cNvPr id="10" name="Rectangle 9"/>
          <p:cNvSpPr/>
          <p:nvPr/>
        </p:nvSpPr>
        <p:spPr>
          <a:xfrm>
            <a:off x="3082565" y="1782332"/>
            <a:ext cx="236405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572812" y="1782332"/>
            <a:ext cx="236405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063059" y="1782332"/>
            <a:ext cx="236405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sp>
        <p:nvSpPr>
          <p:cNvPr id="21" name="Rectangle 20"/>
          <p:cNvSpPr/>
          <p:nvPr/>
        </p:nvSpPr>
        <p:spPr>
          <a:xfrm>
            <a:off x="3082564" y="2211392"/>
            <a:ext cx="2364051" cy="31268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5572811" y="2211393"/>
            <a:ext cx="2364051" cy="31268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dirty="0">
                <a:solidFill>
                  <a:schemeClr val="tx1"/>
                </a:solidFill>
              </a:rPr>
              <a:t>Avoir au moins 17 ans au 31 décembre de l’année d’entrée en formation</a:t>
            </a:r>
          </a:p>
          <a:p>
            <a:pPr marL="285750" lvl="0" indent="-285750">
              <a:buFont typeface="Arial" panose="020B0604020202020204" pitchFamily="34" charset="0"/>
              <a:buChar char="•"/>
            </a:pPr>
            <a:r>
              <a:rPr lang="fr-FR" sz="1600" dirty="0">
                <a:solidFill>
                  <a:schemeClr val="tx1"/>
                </a:solidFill>
              </a:rPr>
              <a:t>Etre titulaire du baccalauréat ou de l'équivalence de ce diplôme</a:t>
            </a:r>
          </a:p>
          <a:p>
            <a:pPr marL="285750" lvl="0" indent="-285750">
              <a:buFont typeface="Arial" panose="020B0604020202020204" pitchFamily="34" charset="0"/>
              <a:buChar char="•"/>
            </a:pPr>
            <a:r>
              <a:rPr lang="fr-FR" sz="1600" dirty="0">
                <a:solidFill>
                  <a:schemeClr val="tx1"/>
                </a:solidFill>
              </a:rPr>
              <a:t>Formation initiale/Formation professionnelle continue </a:t>
            </a:r>
          </a:p>
        </p:txBody>
      </p:sp>
      <p:sp>
        <p:nvSpPr>
          <p:cNvPr id="24" name="Rectangle 23"/>
          <p:cNvSpPr/>
          <p:nvPr/>
        </p:nvSpPr>
        <p:spPr>
          <a:xfrm>
            <a:off x="8063058" y="2211393"/>
            <a:ext cx="2364051" cy="31184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dirty="0" smtClean="0">
                <a:solidFill>
                  <a:schemeClr val="tx1"/>
                </a:solidFill>
              </a:rPr>
              <a:t>Hausse des places en formation</a:t>
            </a:r>
            <a:endParaRPr lang="fr-FR" sz="1600" dirty="0">
              <a:solidFill>
                <a:schemeClr val="tx1"/>
              </a:solidFill>
            </a:endParaRPr>
          </a:p>
        </p:txBody>
      </p:sp>
      <p:sp>
        <p:nvSpPr>
          <p:cNvPr id="25" name="ZoneTexte 24"/>
          <p:cNvSpPr txBox="1"/>
          <p:nvPr/>
        </p:nvSpPr>
        <p:spPr>
          <a:xfrm>
            <a:off x="3082565" y="2280706"/>
            <a:ext cx="2364050" cy="3046988"/>
          </a:xfrm>
          <a:prstGeom prst="rect">
            <a:avLst/>
          </a:prstGeom>
          <a:noFill/>
        </p:spPr>
        <p:txBody>
          <a:bodyPr wrap="square" rtlCol="0">
            <a:spAutoFit/>
          </a:bodyPr>
          <a:lstStyle/>
          <a:p>
            <a:pPr marL="285750" indent="-285750">
              <a:buFont typeface="Arial" panose="020B0604020202020204" pitchFamily="34" charset="0"/>
              <a:buChar char="•"/>
            </a:pPr>
            <a:r>
              <a:rPr lang="fr-FR" sz="1600" b="1" dirty="0" smtClean="0">
                <a:solidFill>
                  <a:srgbClr val="0A0091"/>
                </a:solidFill>
              </a:rPr>
              <a:t>Diplôme d'Etat de manipulateur d'électroradiologie médicale - Bac+3 </a:t>
            </a:r>
            <a:r>
              <a:rPr lang="fr-FR" sz="1600" dirty="0" smtClean="0"/>
              <a:t>- grade </a:t>
            </a:r>
            <a:r>
              <a:rPr lang="fr-FR" sz="1600" b="1" dirty="0" smtClean="0">
                <a:solidFill>
                  <a:srgbClr val="0A0091"/>
                </a:solidFill>
              </a:rPr>
              <a:t>licence</a:t>
            </a:r>
            <a:r>
              <a:rPr lang="fr-FR" sz="1600" dirty="0" smtClean="0"/>
              <a:t> - Niveau 6</a:t>
            </a:r>
          </a:p>
          <a:p>
            <a:pPr marL="285750" indent="-285750">
              <a:buFont typeface="Arial" panose="020B0604020202020204" pitchFamily="34" charset="0"/>
              <a:buChar char="•"/>
            </a:pPr>
            <a:r>
              <a:rPr lang="fr-FR" sz="1600" b="1" dirty="0" smtClean="0">
                <a:solidFill>
                  <a:srgbClr val="0A0091"/>
                </a:solidFill>
              </a:rPr>
              <a:t>Diplôme de technicien supérieur </a:t>
            </a:r>
            <a:r>
              <a:rPr lang="fr-FR" sz="1600" b="1" dirty="0">
                <a:solidFill>
                  <a:srgbClr val="0A0091"/>
                </a:solidFill>
              </a:rPr>
              <a:t>en imagerie médicale et radiologie </a:t>
            </a:r>
            <a:r>
              <a:rPr lang="fr-FR" sz="1600" b="1" dirty="0" smtClean="0">
                <a:solidFill>
                  <a:srgbClr val="0A0091"/>
                </a:solidFill>
              </a:rPr>
              <a:t>thérapeutique - Bac+3 </a:t>
            </a:r>
            <a:r>
              <a:rPr lang="fr-FR" sz="1600" dirty="0" smtClean="0"/>
              <a:t>- grade </a:t>
            </a:r>
            <a:r>
              <a:rPr lang="fr-FR" sz="1600" b="1" dirty="0" smtClean="0">
                <a:solidFill>
                  <a:srgbClr val="0A0091"/>
                </a:solidFill>
              </a:rPr>
              <a:t>licence - </a:t>
            </a:r>
            <a:r>
              <a:rPr lang="fr-FR" sz="1600" dirty="0" smtClean="0"/>
              <a:t>niveau  6</a:t>
            </a:r>
            <a:endParaRPr lang="fr-FR" sz="1600" dirty="0"/>
          </a:p>
        </p:txBody>
      </p:sp>
    </p:spTree>
    <p:extLst>
      <p:ext uri="{BB962C8B-B14F-4D97-AF65-F5344CB8AC3E}">
        <p14:creationId xmlns:p14="http://schemas.microsoft.com/office/powerpoint/2010/main" val="2103978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a:off x="6479053" y="3251522"/>
            <a:ext cx="4667749" cy="2960941"/>
          </a:xfrm>
          <a:prstGeom prst="rect">
            <a:avLst/>
          </a:prstGeom>
        </p:spPr>
      </p:pic>
      <p:sp>
        <p:nvSpPr>
          <p:cNvPr id="4" name="Espace réservé du numéro de diapositive 3"/>
          <p:cNvSpPr>
            <a:spLocks noGrp="1"/>
          </p:cNvSpPr>
          <p:nvPr>
            <p:ph type="sldNum" sz="quarter" idx="12"/>
          </p:nvPr>
        </p:nvSpPr>
        <p:spPr/>
        <p:txBody>
          <a:bodyPr/>
          <a:lstStyle/>
          <a:p>
            <a:fld id="{F2A631C5-1AFD-4D02-A65D-414DB5FBDF50}" type="slidenum">
              <a:rPr lang="fr-FR" smtClean="0"/>
              <a:t>15</a:t>
            </a:fld>
            <a:endParaRPr lang="fr-FR"/>
          </a:p>
        </p:txBody>
      </p:sp>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943563"/>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des </a:t>
            </a:r>
            <a:r>
              <a:rPr lang="fr-FR" sz="2800" b="1" dirty="0" smtClean="0">
                <a:solidFill>
                  <a:srgbClr val="0A0091"/>
                </a:solidFill>
                <a:latin typeface="Marianne" panose="02000000000000000000"/>
              </a:rPr>
              <a:t>ISG, MERM et rééducateurs : détail de la nouvelle grille</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158427" y="1341486"/>
            <a:ext cx="3508252" cy="33855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2">
                    <a:lumMod val="75000"/>
                  </a:schemeClr>
                </a:solidFill>
              </a:rPr>
              <a:t> </a:t>
            </a:r>
            <a:r>
              <a:rPr lang="fr-FR" sz="1600" b="1" dirty="0" smtClean="0">
                <a:solidFill>
                  <a:srgbClr val="990033"/>
                </a:solidFill>
              </a:rPr>
              <a:t>13,5</a:t>
            </a:r>
            <a:endParaRPr lang="fr-FR" sz="1600" dirty="0" smtClean="0">
              <a:solidFill>
                <a:schemeClr val="accent1">
                  <a:lumMod val="50000"/>
                </a:schemeClr>
              </a:solidFill>
            </a:endParaRPr>
          </a:p>
        </p:txBody>
      </p:sp>
      <p:sp>
        <p:nvSpPr>
          <p:cNvPr id="42" name="ZoneTexte 41"/>
          <p:cNvSpPr txBox="1"/>
          <p:nvPr/>
        </p:nvSpPr>
        <p:spPr>
          <a:xfrm>
            <a:off x="8146938" y="1414524"/>
            <a:ext cx="3708582" cy="33855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rgbClr val="990033"/>
                </a:solidFill>
              </a:rPr>
              <a:t> 18,46</a:t>
            </a:r>
            <a:endParaRPr lang="fr-FR" sz="1600" dirty="0">
              <a:solidFill>
                <a:schemeClr val="accent1">
                  <a:lumMod val="50000"/>
                </a:schemeClr>
              </a:solidFill>
            </a:endParaRPr>
          </a:p>
        </p:txBody>
      </p:sp>
      <p:sp>
        <p:nvSpPr>
          <p:cNvPr id="51" name="Rectangle 50"/>
          <p:cNvSpPr/>
          <p:nvPr/>
        </p:nvSpPr>
        <p:spPr>
          <a:xfrm>
            <a:off x="2083523" y="1666568"/>
            <a:ext cx="3561813" cy="1600438"/>
          </a:xfrm>
          <a:prstGeom prst="rect">
            <a:avLst/>
          </a:prstGeom>
        </p:spPr>
        <p:txBody>
          <a:bodyPr wrap="square">
            <a:spAutoFit/>
          </a:bodyPr>
          <a:lstStyle/>
          <a:p>
            <a:pPr algn="ctr"/>
            <a:r>
              <a:rPr lang="fr-FR" sz="1400" dirty="0" smtClean="0">
                <a:solidFill>
                  <a:schemeClr val="accent1">
                    <a:lumMod val="50000"/>
                  </a:schemeClr>
                </a:solidFill>
              </a:rPr>
              <a:t>Cas-type : un ISG (ou MERM ou rééducateur) </a:t>
            </a:r>
            <a:r>
              <a:rPr lang="fr-FR" sz="1400" dirty="0">
                <a:solidFill>
                  <a:schemeClr val="accent1">
                    <a:lumMod val="50000"/>
                  </a:schemeClr>
                </a:solidFill>
              </a:rPr>
              <a:t>à l’échelon 3 </a:t>
            </a:r>
            <a:r>
              <a:rPr lang="fr-FR" sz="1400" dirty="0" smtClean="0">
                <a:solidFill>
                  <a:schemeClr val="accent1">
                    <a:lumMod val="50000"/>
                  </a:schemeClr>
                </a:solidFill>
              </a:rPr>
              <a:t>du </a:t>
            </a:r>
            <a:r>
              <a:rPr lang="fr-FR" sz="1400" dirty="0">
                <a:solidFill>
                  <a:schemeClr val="accent1">
                    <a:lumMod val="50000"/>
                  </a:schemeClr>
                </a:solidFill>
              </a:rPr>
              <a:t>premier grade de </a:t>
            </a:r>
            <a:r>
              <a:rPr lang="fr-FR" sz="1400" dirty="0" smtClean="0">
                <a:solidFill>
                  <a:schemeClr val="accent1">
                    <a:lumMod val="50000"/>
                  </a:schemeClr>
                </a:solidFill>
              </a:rPr>
              <a:t>l’ancienne grille, reste </a:t>
            </a:r>
            <a:r>
              <a:rPr lang="fr-FR" sz="1400" dirty="0">
                <a:solidFill>
                  <a:schemeClr val="accent1">
                    <a:lumMod val="50000"/>
                  </a:schemeClr>
                </a:solidFill>
              </a:rPr>
              <a:t>à l’échelon 3 du </a:t>
            </a:r>
            <a:r>
              <a:rPr lang="fr-FR" sz="1400" dirty="0" smtClean="0">
                <a:solidFill>
                  <a:schemeClr val="accent1">
                    <a:lumMod val="50000"/>
                  </a:schemeClr>
                </a:solidFill>
              </a:rPr>
              <a:t>premier grade 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442</a:t>
            </a:r>
            <a:r>
              <a:rPr lang="fr-FR" sz="1400" dirty="0" smtClean="0">
                <a:solidFill>
                  <a:schemeClr val="accent1">
                    <a:lumMod val="50000"/>
                  </a:schemeClr>
                </a:solidFill>
              </a:rPr>
              <a:t> (</a:t>
            </a:r>
            <a:r>
              <a:rPr lang="fr-FR" sz="1400" b="1" dirty="0" smtClean="0">
                <a:solidFill>
                  <a:schemeClr val="accent1">
                    <a:lumMod val="50000"/>
                  </a:schemeClr>
                </a:solidFill>
              </a:rPr>
              <a:t>2 071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422</a:t>
            </a:r>
            <a:r>
              <a:rPr lang="fr-FR" sz="1400" dirty="0" smtClean="0">
                <a:solidFill>
                  <a:schemeClr val="accent1">
                    <a:lumMod val="50000"/>
                  </a:schemeClr>
                </a:solidFill>
              </a:rPr>
              <a:t> (1 977 euros brut mensuels), soit </a:t>
            </a:r>
            <a:r>
              <a:rPr lang="fr-FR" sz="1400" b="1" dirty="0" smtClean="0">
                <a:solidFill>
                  <a:srgbClr val="990033"/>
                </a:solidFill>
              </a:rPr>
              <a:t>un gain de 20 points.</a:t>
            </a:r>
            <a:endParaRPr lang="fr-FR" sz="1400" b="1" dirty="0">
              <a:solidFill>
                <a:srgbClr val="990033"/>
              </a:solidFill>
            </a:endParaRPr>
          </a:p>
        </p:txBody>
      </p:sp>
      <p:cxnSp>
        <p:nvCxnSpPr>
          <p:cNvPr id="44" name="Connecteur droit 43"/>
          <p:cNvCxnSpPr/>
          <p:nvPr/>
        </p:nvCxnSpPr>
        <p:spPr>
          <a:xfrm>
            <a:off x="6038237" y="943563"/>
            <a:ext cx="0" cy="5292000"/>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797945" y="1775276"/>
            <a:ext cx="4057575" cy="1384995"/>
          </a:xfrm>
          <a:prstGeom prst="rect">
            <a:avLst/>
          </a:prstGeom>
        </p:spPr>
        <p:txBody>
          <a:bodyPr wrap="square">
            <a:spAutoFit/>
          </a:bodyPr>
          <a:lstStyle/>
          <a:p>
            <a:pPr algn="ctr"/>
            <a:r>
              <a:rPr lang="fr-FR" sz="1400" dirty="0">
                <a:solidFill>
                  <a:schemeClr val="accent1">
                    <a:lumMod val="50000"/>
                  </a:schemeClr>
                </a:solidFill>
              </a:rPr>
              <a:t>Cas-type : un </a:t>
            </a:r>
            <a:r>
              <a:rPr lang="fr-FR" sz="1400" dirty="0" smtClean="0">
                <a:solidFill>
                  <a:schemeClr val="accent1">
                    <a:lumMod val="50000"/>
                  </a:schemeClr>
                </a:solidFill>
              </a:rPr>
              <a:t>ISG (ou MERM ou rééducateur) </a:t>
            </a:r>
            <a:r>
              <a:rPr lang="fr-FR" sz="1400" dirty="0">
                <a:solidFill>
                  <a:schemeClr val="accent1">
                    <a:lumMod val="50000"/>
                  </a:schemeClr>
                </a:solidFill>
              </a:rPr>
              <a:t>à l’échelon </a:t>
            </a:r>
            <a:r>
              <a:rPr lang="fr-FR" sz="1400" dirty="0" smtClean="0">
                <a:solidFill>
                  <a:schemeClr val="accent1">
                    <a:lumMod val="50000"/>
                  </a:schemeClr>
                </a:solidFill>
              </a:rPr>
              <a:t>8 du deuxième grade de l’ancienne grille passe à l’échelon 6 du deuxième grade de la nouvelle grille, </a:t>
            </a:r>
            <a:r>
              <a:rPr lang="fr-FR" sz="1400" dirty="0">
                <a:solidFill>
                  <a:schemeClr val="accent1">
                    <a:lumMod val="50000"/>
                  </a:schemeClr>
                </a:solidFill>
              </a:rPr>
              <a:t>mais bénéficie d’un </a:t>
            </a:r>
            <a:r>
              <a:rPr lang="fr-FR" sz="1400" b="1" dirty="0">
                <a:solidFill>
                  <a:srgbClr val="990033"/>
                </a:solidFill>
              </a:rPr>
              <a:t>indice majoré de </a:t>
            </a:r>
            <a:r>
              <a:rPr lang="fr-FR" sz="1400" b="1" dirty="0" smtClean="0">
                <a:solidFill>
                  <a:srgbClr val="990033"/>
                </a:solidFill>
              </a:rPr>
              <a:t>588         </a:t>
            </a:r>
            <a:r>
              <a:rPr lang="fr-FR" sz="1400" dirty="0" smtClean="0">
                <a:solidFill>
                  <a:schemeClr val="accent1">
                    <a:lumMod val="50000"/>
                  </a:schemeClr>
                </a:solidFill>
              </a:rPr>
              <a:t>(</a:t>
            </a:r>
            <a:r>
              <a:rPr lang="fr-FR" sz="1400" b="1" dirty="0" smtClean="0">
                <a:solidFill>
                  <a:schemeClr val="accent1">
                    <a:lumMod val="50000"/>
                  </a:schemeClr>
                </a:solidFill>
              </a:rPr>
              <a:t>2 755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567</a:t>
            </a:r>
            <a:r>
              <a:rPr lang="fr-FR" sz="1400" dirty="0" smtClean="0">
                <a:solidFill>
                  <a:schemeClr val="accent1">
                    <a:lumMod val="50000"/>
                  </a:schemeClr>
                </a:solidFill>
              </a:rPr>
              <a:t> (2 657 euros brut mensuels), soit </a:t>
            </a:r>
            <a:r>
              <a:rPr lang="fr-FR" sz="1400" b="1" dirty="0" smtClean="0">
                <a:solidFill>
                  <a:srgbClr val="990033"/>
                </a:solidFill>
              </a:rPr>
              <a:t>un gain de 21 points</a:t>
            </a:r>
            <a:r>
              <a:rPr lang="fr-FR" sz="1400" dirty="0" smtClean="0">
                <a:solidFill>
                  <a:srgbClr val="990033"/>
                </a:solidFill>
              </a:rPr>
              <a:t>.</a:t>
            </a:r>
            <a:endParaRPr lang="fr-FR" sz="1400" dirty="0">
              <a:solidFill>
                <a:srgbClr val="990033"/>
              </a:solidFill>
            </a:endParaRPr>
          </a:p>
        </p:txBody>
      </p:sp>
      <p:sp>
        <p:nvSpPr>
          <p:cNvPr id="20" name="Rectangle 19"/>
          <p:cNvSpPr/>
          <p:nvPr/>
        </p:nvSpPr>
        <p:spPr>
          <a:xfrm>
            <a:off x="322882" y="988252"/>
            <a:ext cx="5715355"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21" name="Rectangle 20"/>
          <p:cNvSpPr/>
          <p:nvPr/>
        </p:nvSpPr>
        <p:spPr>
          <a:xfrm>
            <a:off x="6153763" y="988252"/>
            <a:ext cx="5799316"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sp>
        <p:nvSpPr>
          <p:cNvPr id="27" name="Rectangle 26"/>
          <p:cNvSpPr/>
          <p:nvPr/>
        </p:nvSpPr>
        <p:spPr>
          <a:xfrm>
            <a:off x="9511277" y="5910401"/>
            <a:ext cx="2441802" cy="359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Ancienne grille</a:t>
            </a:r>
            <a:endParaRPr lang="fr-FR" sz="1200" dirty="0"/>
          </a:p>
        </p:txBody>
      </p:sp>
      <p:pic>
        <p:nvPicPr>
          <p:cNvPr id="8" name="Image 7"/>
          <p:cNvPicPr>
            <a:picLocks noChangeAspect="1"/>
          </p:cNvPicPr>
          <p:nvPr/>
        </p:nvPicPr>
        <p:blipFill>
          <a:blip r:embed="rId5"/>
          <a:stretch>
            <a:fillRect/>
          </a:stretch>
        </p:blipFill>
        <p:spPr>
          <a:xfrm>
            <a:off x="5839572" y="921557"/>
            <a:ext cx="521206" cy="1822347"/>
          </a:xfrm>
          <a:prstGeom prst="rect">
            <a:avLst/>
          </a:prstGeom>
        </p:spPr>
      </p:pic>
      <p:pic>
        <p:nvPicPr>
          <p:cNvPr id="359" name="Image 358"/>
          <p:cNvPicPr>
            <a:picLocks noChangeAspect="1"/>
          </p:cNvPicPr>
          <p:nvPr/>
        </p:nvPicPr>
        <p:blipFill>
          <a:blip r:embed="rId6"/>
          <a:stretch>
            <a:fillRect/>
          </a:stretch>
        </p:blipFill>
        <p:spPr>
          <a:xfrm>
            <a:off x="6494144" y="1353283"/>
            <a:ext cx="1383074" cy="2267598"/>
          </a:xfrm>
          <a:prstGeom prst="rect">
            <a:avLst/>
          </a:prstGeom>
        </p:spPr>
      </p:pic>
      <p:pic>
        <p:nvPicPr>
          <p:cNvPr id="10" name="Image 9"/>
          <p:cNvPicPr>
            <a:picLocks noChangeAspect="1"/>
          </p:cNvPicPr>
          <p:nvPr/>
        </p:nvPicPr>
        <p:blipFill>
          <a:blip r:embed="rId7"/>
          <a:stretch>
            <a:fillRect/>
          </a:stretch>
        </p:blipFill>
        <p:spPr>
          <a:xfrm>
            <a:off x="499537" y="1371291"/>
            <a:ext cx="1336350" cy="2190992"/>
          </a:xfrm>
          <a:prstGeom prst="rect">
            <a:avLst/>
          </a:prstGeom>
        </p:spPr>
      </p:pic>
      <p:pic>
        <p:nvPicPr>
          <p:cNvPr id="13" name="Image 12"/>
          <p:cNvPicPr>
            <a:picLocks noChangeAspect="1"/>
          </p:cNvPicPr>
          <p:nvPr/>
        </p:nvPicPr>
        <p:blipFill>
          <a:blip r:embed="rId8"/>
          <a:stretch>
            <a:fillRect/>
          </a:stretch>
        </p:blipFill>
        <p:spPr>
          <a:xfrm>
            <a:off x="926396" y="3496634"/>
            <a:ext cx="4718940" cy="2715829"/>
          </a:xfrm>
          <a:prstGeom prst="rect">
            <a:avLst/>
          </a:prstGeom>
        </p:spPr>
      </p:pic>
    </p:spTree>
    <p:extLst>
      <p:ext uri="{BB962C8B-B14F-4D97-AF65-F5344CB8AC3E}">
        <p14:creationId xmlns:p14="http://schemas.microsoft.com/office/powerpoint/2010/main" val="1950058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16</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Focus psychomotriciens</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3"/>
          <a:stretch>
            <a:fillRect/>
          </a:stretch>
        </p:blipFill>
        <p:spPr>
          <a:xfrm>
            <a:off x="1542519" y="1403853"/>
            <a:ext cx="1125265" cy="3934379"/>
          </a:xfrm>
          <a:prstGeom prst="rect">
            <a:avLst/>
          </a:prstGeom>
        </p:spPr>
      </p:pic>
      <p:sp>
        <p:nvSpPr>
          <p:cNvPr id="10" name="Rectangle 9"/>
          <p:cNvSpPr/>
          <p:nvPr/>
        </p:nvSpPr>
        <p:spPr>
          <a:xfrm>
            <a:off x="3082565" y="1782332"/>
            <a:ext cx="235959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572812" y="1782332"/>
            <a:ext cx="235959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063059" y="1782332"/>
            <a:ext cx="235959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sp>
        <p:nvSpPr>
          <p:cNvPr id="21" name="Rectangle 20"/>
          <p:cNvSpPr/>
          <p:nvPr/>
        </p:nvSpPr>
        <p:spPr>
          <a:xfrm>
            <a:off x="3082565" y="2211392"/>
            <a:ext cx="2359590" cy="31268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Arial" panose="020B0604020202020204" pitchFamily="34" charset="0"/>
              <a:buChar char="•"/>
            </a:pPr>
            <a:r>
              <a:rPr lang="fr-FR" sz="2000" b="1" dirty="0">
                <a:solidFill>
                  <a:srgbClr val="0A0091"/>
                </a:solidFill>
              </a:rPr>
              <a:t>Diplôme d’Etat de psychomotricien</a:t>
            </a:r>
          </a:p>
          <a:p>
            <a:pPr marL="285750" lvl="0" indent="-285750">
              <a:spcAft>
                <a:spcPts val="600"/>
              </a:spcAft>
              <a:buFont typeface="Arial" panose="020B0604020202020204" pitchFamily="34" charset="0"/>
              <a:buChar char="•"/>
            </a:pPr>
            <a:r>
              <a:rPr lang="fr-FR" sz="2000" b="1" dirty="0">
                <a:solidFill>
                  <a:srgbClr val="0A0091"/>
                </a:solidFill>
              </a:rPr>
              <a:t>Bac+3</a:t>
            </a:r>
          </a:p>
          <a:p>
            <a:pPr marL="285750" lvl="0" indent="-285750">
              <a:spcAft>
                <a:spcPts val="600"/>
              </a:spcAft>
              <a:buFont typeface="Arial" panose="020B0604020202020204" pitchFamily="34" charset="0"/>
              <a:buChar char="•"/>
            </a:pPr>
            <a:r>
              <a:rPr lang="fr-FR" sz="2000" dirty="0">
                <a:solidFill>
                  <a:prstClr val="black"/>
                </a:solidFill>
              </a:rPr>
              <a:t>Niveau 5</a:t>
            </a:r>
          </a:p>
        </p:txBody>
      </p:sp>
      <p:sp>
        <p:nvSpPr>
          <p:cNvPr id="22" name="Rectangle 21"/>
          <p:cNvSpPr/>
          <p:nvPr/>
        </p:nvSpPr>
        <p:spPr>
          <a:xfrm>
            <a:off x="5572812" y="2211393"/>
            <a:ext cx="2359590" cy="31268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8063059" y="2211394"/>
            <a:ext cx="2359590" cy="17628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A0091"/>
                </a:solidFill>
              </a:rPr>
              <a:t>Révision du </a:t>
            </a:r>
            <a:r>
              <a:rPr lang="fr-FR" sz="1600" b="1" dirty="0">
                <a:solidFill>
                  <a:srgbClr val="0A0091"/>
                </a:solidFill>
              </a:rPr>
              <a:t>référentiel activités compétences et référentiel de </a:t>
            </a:r>
            <a:r>
              <a:rPr lang="fr-FR" sz="1600" b="1" dirty="0" smtClean="0">
                <a:solidFill>
                  <a:srgbClr val="0A0091"/>
                </a:solidFill>
              </a:rPr>
              <a:t>formation,   </a:t>
            </a:r>
            <a:r>
              <a:rPr lang="fr-FR" sz="1600" b="1" dirty="0" err="1">
                <a:solidFill>
                  <a:srgbClr val="0A0091"/>
                </a:solidFill>
              </a:rPr>
              <a:t>universitarisation</a:t>
            </a:r>
            <a:r>
              <a:rPr lang="fr-FR" sz="1600" b="1" dirty="0">
                <a:solidFill>
                  <a:srgbClr val="0A0091"/>
                </a:solidFill>
              </a:rPr>
              <a:t> </a:t>
            </a:r>
            <a:r>
              <a:rPr lang="fr-FR" sz="1600" dirty="0">
                <a:solidFill>
                  <a:schemeClr val="tx1"/>
                </a:solidFill>
              </a:rPr>
              <a:t>et attribution grade</a:t>
            </a:r>
            <a:r>
              <a:rPr lang="fr-FR" sz="1600" b="1" dirty="0">
                <a:solidFill>
                  <a:srgbClr val="0A0091"/>
                </a:solidFill>
              </a:rPr>
              <a:t> master   </a:t>
            </a:r>
            <a:r>
              <a:rPr lang="fr-FR" sz="1600" b="1" dirty="0" smtClean="0">
                <a:solidFill>
                  <a:srgbClr val="0A0091"/>
                </a:solidFill>
              </a:rPr>
              <a:t> </a:t>
            </a:r>
          </a:p>
          <a:p>
            <a:r>
              <a:rPr lang="fr-FR" sz="1600" dirty="0" smtClean="0">
                <a:solidFill>
                  <a:schemeClr val="tx1"/>
                </a:solidFill>
              </a:rPr>
              <a:t>(2021/2022)</a:t>
            </a:r>
            <a:endParaRPr lang="fr-FR" sz="1600" dirty="0">
              <a:solidFill>
                <a:schemeClr val="tx1"/>
              </a:solidFill>
            </a:endParaRPr>
          </a:p>
        </p:txBody>
      </p:sp>
      <p:sp>
        <p:nvSpPr>
          <p:cNvPr id="24" name="Rectangle 23"/>
          <p:cNvSpPr/>
          <p:nvPr/>
        </p:nvSpPr>
        <p:spPr>
          <a:xfrm>
            <a:off x="8063059" y="4045714"/>
            <a:ext cx="2359590" cy="12841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dirty="0" smtClean="0">
                <a:solidFill>
                  <a:schemeClr val="tx1"/>
                </a:solidFill>
              </a:rPr>
              <a:t>Hausse des places en formation</a:t>
            </a:r>
            <a:endParaRPr lang="fr-FR" sz="1600" dirty="0">
              <a:solidFill>
                <a:schemeClr val="tx1"/>
              </a:solidFill>
            </a:endParaRPr>
          </a:p>
        </p:txBody>
      </p:sp>
      <p:sp>
        <p:nvSpPr>
          <p:cNvPr id="26" name="ZoneTexte 25"/>
          <p:cNvSpPr txBox="1"/>
          <p:nvPr/>
        </p:nvSpPr>
        <p:spPr>
          <a:xfrm>
            <a:off x="5572812" y="2377440"/>
            <a:ext cx="2359590" cy="2862322"/>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Avoir au moins 17 ans au 31 décembre de l’année d’entrée en formation</a:t>
            </a:r>
          </a:p>
          <a:p>
            <a:pPr marL="285750" indent="-285750">
              <a:buFont typeface="Arial" panose="020B0604020202020204" pitchFamily="34" charset="0"/>
              <a:buChar char="•"/>
            </a:pPr>
            <a:r>
              <a:rPr lang="fr-FR" sz="2000" dirty="0" smtClean="0"/>
              <a:t>Etre titulaire du </a:t>
            </a:r>
            <a:r>
              <a:rPr lang="fr-FR" sz="2000" dirty="0"/>
              <a:t>baccalauréat ou de l'équivalence de ce </a:t>
            </a:r>
            <a:r>
              <a:rPr lang="fr-FR" sz="2000" dirty="0" smtClean="0"/>
              <a:t>diplôme</a:t>
            </a:r>
            <a:endParaRPr lang="fr-FR" sz="2000" dirty="0"/>
          </a:p>
        </p:txBody>
      </p:sp>
    </p:spTree>
    <p:extLst>
      <p:ext uri="{BB962C8B-B14F-4D97-AF65-F5344CB8AC3E}">
        <p14:creationId xmlns:p14="http://schemas.microsoft.com/office/powerpoint/2010/main" val="2924375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287885" y="3313833"/>
            <a:ext cx="5621450" cy="2860421"/>
          </a:xfrm>
          <a:prstGeom prst="rect">
            <a:avLst/>
          </a:prstGeom>
        </p:spPr>
      </p:pic>
      <p:sp>
        <p:nvSpPr>
          <p:cNvPr id="4" name="Espace réservé du numéro de diapositive 3"/>
          <p:cNvSpPr>
            <a:spLocks noGrp="1"/>
          </p:cNvSpPr>
          <p:nvPr>
            <p:ph type="sldNum" sz="quarter" idx="12"/>
          </p:nvPr>
        </p:nvSpPr>
        <p:spPr/>
        <p:txBody>
          <a:bodyPr/>
          <a:lstStyle/>
          <a:p>
            <a:fld id="{F2A631C5-1AFD-4D02-A65D-414DB5FBDF50}" type="slidenum">
              <a:rPr lang="fr-FR" smtClean="0"/>
              <a:t>17</a:t>
            </a:fld>
            <a:endParaRPr lang="fr-F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496957" y="943563"/>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36408"/>
            <a:ext cx="10515600" cy="499197"/>
          </a:xfrm>
        </p:spPr>
        <p:txBody>
          <a:bodyPr vert="horz" lIns="91440" tIns="45720" rIns="91440" bIns="45720" rtlCol="0" anchor="ctr">
            <a:noAutofit/>
          </a:bodyPr>
          <a:lstStyle/>
          <a:p>
            <a:r>
              <a:rPr lang="fr-FR" sz="3200" b="1" dirty="0">
                <a:solidFill>
                  <a:srgbClr val="0A0091"/>
                </a:solidFill>
                <a:latin typeface="Marianne" panose="02000000000000000000"/>
              </a:rPr>
              <a:t>Revalorisations salariales des </a:t>
            </a:r>
            <a:r>
              <a:rPr lang="fr-FR" sz="3200" b="1" dirty="0" smtClean="0">
                <a:solidFill>
                  <a:srgbClr val="0A0091"/>
                </a:solidFill>
                <a:latin typeface="Marianne" panose="02000000000000000000"/>
              </a:rPr>
              <a:t>psychomotriciens : détail de la nouvelle grille</a:t>
            </a:r>
            <a:endParaRPr lang="fr-FR" sz="32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176325" y="1450635"/>
            <a:ext cx="3508252" cy="33855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1">
                    <a:lumMod val="50000"/>
                  </a:schemeClr>
                </a:solidFill>
              </a:rPr>
              <a:t>: </a:t>
            </a:r>
            <a:r>
              <a:rPr lang="fr-FR" sz="1600" b="1" dirty="0" smtClean="0">
                <a:solidFill>
                  <a:srgbClr val="990033"/>
                </a:solidFill>
              </a:rPr>
              <a:t>8,9</a:t>
            </a:r>
            <a:endParaRPr lang="fr-FR" sz="1600" dirty="0" smtClean="0">
              <a:solidFill>
                <a:schemeClr val="accent1">
                  <a:lumMod val="50000"/>
                </a:schemeClr>
              </a:solidFill>
            </a:endParaRPr>
          </a:p>
        </p:txBody>
      </p:sp>
      <p:sp>
        <p:nvSpPr>
          <p:cNvPr id="42" name="ZoneTexte 41"/>
          <p:cNvSpPr txBox="1"/>
          <p:nvPr/>
        </p:nvSpPr>
        <p:spPr>
          <a:xfrm>
            <a:off x="8127909" y="1393580"/>
            <a:ext cx="3708582" cy="33855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1">
                    <a:lumMod val="50000"/>
                  </a:schemeClr>
                </a:solidFill>
              </a:rPr>
              <a:t>: </a:t>
            </a:r>
            <a:r>
              <a:rPr lang="fr-FR" sz="1600" b="1" dirty="0" smtClean="0">
                <a:solidFill>
                  <a:srgbClr val="990033"/>
                </a:solidFill>
              </a:rPr>
              <a:t>19,10</a:t>
            </a:r>
            <a:endParaRPr lang="fr-FR" sz="1600" dirty="0">
              <a:solidFill>
                <a:srgbClr val="990033"/>
              </a:solidFill>
            </a:endParaRPr>
          </a:p>
        </p:txBody>
      </p:sp>
      <p:cxnSp>
        <p:nvCxnSpPr>
          <p:cNvPr id="44" name="Connecteur droit 43"/>
          <p:cNvCxnSpPr/>
          <p:nvPr/>
        </p:nvCxnSpPr>
        <p:spPr>
          <a:xfrm>
            <a:off x="6096000" y="943563"/>
            <a:ext cx="0" cy="52920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4"/>
          <a:stretch>
            <a:fillRect/>
          </a:stretch>
        </p:blipFill>
        <p:spPr>
          <a:xfrm>
            <a:off x="5839572" y="921557"/>
            <a:ext cx="521206" cy="1822347"/>
          </a:xfrm>
          <a:prstGeom prst="rect">
            <a:avLst/>
          </a:prstGeom>
        </p:spPr>
      </p:pic>
      <p:sp>
        <p:nvSpPr>
          <p:cNvPr id="51" name="Rectangle 50"/>
          <p:cNvSpPr/>
          <p:nvPr/>
        </p:nvSpPr>
        <p:spPr>
          <a:xfrm>
            <a:off x="1963344" y="1778816"/>
            <a:ext cx="3842453" cy="1384995"/>
          </a:xfrm>
          <a:prstGeom prst="rect">
            <a:avLst/>
          </a:prstGeom>
        </p:spPr>
        <p:txBody>
          <a:bodyPr wrap="square">
            <a:spAutoFit/>
          </a:bodyPr>
          <a:lstStyle/>
          <a:p>
            <a:pPr algn="ctr"/>
            <a:r>
              <a:rPr lang="fr-FR" sz="1400" dirty="0" smtClean="0">
                <a:solidFill>
                  <a:schemeClr val="accent1">
                    <a:lumMod val="50000"/>
                  </a:schemeClr>
                </a:solidFill>
              </a:rPr>
              <a:t>Cas-type : un psychomotricien à </a:t>
            </a:r>
            <a:r>
              <a:rPr lang="fr-FR" sz="1400" dirty="0">
                <a:solidFill>
                  <a:schemeClr val="accent1">
                    <a:lumMod val="50000"/>
                  </a:schemeClr>
                </a:solidFill>
              </a:rPr>
              <a:t>l’échelon 3 du premier grade de </a:t>
            </a:r>
            <a:r>
              <a:rPr lang="fr-FR" sz="1400" dirty="0" smtClean="0">
                <a:solidFill>
                  <a:schemeClr val="accent1">
                    <a:lumMod val="50000"/>
                  </a:schemeClr>
                </a:solidFill>
              </a:rPr>
              <a:t>l’ancienne grille, reste </a:t>
            </a:r>
            <a:r>
              <a:rPr lang="fr-FR" sz="1400" dirty="0">
                <a:solidFill>
                  <a:schemeClr val="accent1">
                    <a:lumMod val="50000"/>
                  </a:schemeClr>
                </a:solidFill>
              </a:rPr>
              <a:t>à l’échelon </a:t>
            </a:r>
            <a:r>
              <a:rPr lang="fr-FR" sz="1400" dirty="0" smtClean="0">
                <a:solidFill>
                  <a:schemeClr val="accent1">
                    <a:lumMod val="50000"/>
                  </a:schemeClr>
                </a:solidFill>
              </a:rPr>
              <a:t>3 du premier grade 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442</a:t>
            </a:r>
            <a:r>
              <a:rPr lang="fr-FR" sz="1400" dirty="0" smtClean="0">
                <a:solidFill>
                  <a:schemeClr val="accent1">
                    <a:lumMod val="50000"/>
                  </a:schemeClr>
                </a:solidFill>
              </a:rPr>
              <a:t> (</a:t>
            </a:r>
            <a:r>
              <a:rPr lang="fr-FR" sz="1400" b="1" dirty="0" smtClean="0">
                <a:solidFill>
                  <a:schemeClr val="accent1">
                    <a:lumMod val="50000"/>
                  </a:schemeClr>
                </a:solidFill>
              </a:rPr>
              <a:t>2 071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430</a:t>
            </a:r>
            <a:r>
              <a:rPr lang="fr-FR" sz="1400" dirty="0" smtClean="0">
                <a:solidFill>
                  <a:schemeClr val="accent1">
                    <a:lumMod val="50000"/>
                  </a:schemeClr>
                </a:solidFill>
              </a:rPr>
              <a:t> (2 015 euros brut mensuels), soit </a:t>
            </a:r>
            <a:r>
              <a:rPr lang="fr-FR" sz="1400" b="1" dirty="0" smtClean="0">
                <a:solidFill>
                  <a:srgbClr val="990033"/>
                </a:solidFill>
              </a:rPr>
              <a:t>un gain de 12 points.</a:t>
            </a:r>
            <a:endParaRPr lang="fr-FR" sz="1400" b="1" dirty="0">
              <a:solidFill>
                <a:srgbClr val="990033"/>
              </a:solidFill>
            </a:endParaRPr>
          </a:p>
        </p:txBody>
      </p:sp>
      <p:sp>
        <p:nvSpPr>
          <p:cNvPr id="52" name="Rectangle 51"/>
          <p:cNvSpPr/>
          <p:nvPr/>
        </p:nvSpPr>
        <p:spPr>
          <a:xfrm>
            <a:off x="8045246" y="1718766"/>
            <a:ext cx="3711782" cy="1384995"/>
          </a:xfrm>
          <a:prstGeom prst="rect">
            <a:avLst/>
          </a:prstGeom>
        </p:spPr>
        <p:txBody>
          <a:bodyPr wrap="square">
            <a:spAutoFit/>
          </a:bodyPr>
          <a:lstStyle/>
          <a:p>
            <a:pPr algn="ctr"/>
            <a:r>
              <a:rPr lang="fr-FR" sz="1400" dirty="0">
                <a:solidFill>
                  <a:schemeClr val="accent1">
                    <a:lumMod val="50000"/>
                  </a:schemeClr>
                </a:solidFill>
              </a:rPr>
              <a:t>Cas-type : un psychomotricien à l’échelon 3 du </a:t>
            </a:r>
            <a:r>
              <a:rPr lang="fr-FR" sz="1400" dirty="0" smtClean="0">
                <a:solidFill>
                  <a:schemeClr val="accent1">
                    <a:lumMod val="50000"/>
                  </a:schemeClr>
                </a:solidFill>
              </a:rPr>
              <a:t>deuxième </a:t>
            </a:r>
            <a:r>
              <a:rPr lang="fr-FR" sz="1400" dirty="0">
                <a:solidFill>
                  <a:schemeClr val="accent1">
                    <a:lumMod val="50000"/>
                  </a:schemeClr>
                </a:solidFill>
              </a:rPr>
              <a:t>grade de la grille actuelle, reste à l’échelon 3 du futur </a:t>
            </a:r>
            <a:r>
              <a:rPr lang="fr-FR" sz="1400" dirty="0" smtClean="0">
                <a:solidFill>
                  <a:schemeClr val="accent1">
                    <a:lumMod val="50000"/>
                  </a:schemeClr>
                </a:solidFill>
              </a:rPr>
              <a:t>deuxième grade, mais bénéficie </a:t>
            </a:r>
            <a:r>
              <a:rPr lang="fr-FR" sz="1400" dirty="0">
                <a:solidFill>
                  <a:schemeClr val="accent1">
                    <a:lumMod val="50000"/>
                  </a:schemeClr>
                </a:solidFill>
              </a:rPr>
              <a:t>d’un </a:t>
            </a:r>
            <a:r>
              <a:rPr lang="fr-FR" sz="1400" b="1" dirty="0">
                <a:solidFill>
                  <a:srgbClr val="990033"/>
                </a:solidFill>
              </a:rPr>
              <a:t>indice majoré de </a:t>
            </a:r>
            <a:r>
              <a:rPr lang="fr-FR" sz="1400" b="1" dirty="0" smtClean="0">
                <a:solidFill>
                  <a:srgbClr val="990033"/>
                </a:solidFill>
              </a:rPr>
              <a:t>501 </a:t>
            </a:r>
            <a:r>
              <a:rPr lang="fr-FR" sz="1400" dirty="0" smtClean="0">
                <a:solidFill>
                  <a:schemeClr val="accent1">
                    <a:lumMod val="50000"/>
                  </a:schemeClr>
                </a:solidFill>
              </a:rPr>
              <a:t>(</a:t>
            </a:r>
            <a:r>
              <a:rPr lang="fr-FR" sz="1400" b="1" dirty="0" smtClean="0">
                <a:solidFill>
                  <a:schemeClr val="accent1">
                    <a:lumMod val="50000"/>
                  </a:schemeClr>
                </a:solidFill>
              </a:rPr>
              <a:t>2 348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476</a:t>
            </a:r>
            <a:r>
              <a:rPr lang="fr-FR" sz="1400" dirty="0" smtClean="0">
                <a:solidFill>
                  <a:schemeClr val="accent1">
                    <a:lumMod val="50000"/>
                  </a:schemeClr>
                </a:solidFill>
              </a:rPr>
              <a:t> (2 231 euros brut mensuels), soit </a:t>
            </a:r>
            <a:r>
              <a:rPr lang="fr-FR" sz="1400" b="1" dirty="0" smtClean="0">
                <a:solidFill>
                  <a:srgbClr val="990033"/>
                </a:solidFill>
              </a:rPr>
              <a:t>un gain de 25 </a:t>
            </a:r>
            <a:r>
              <a:rPr lang="fr-FR" sz="1400" b="1" dirty="0">
                <a:solidFill>
                  <a:srgbClr val="990033"/>
                </a:solidFill>
              </a:rPr>
              <a:t>points</a:t>
            </a:r>
            <a:r>
              <a:rPr lang="fr-FR" sz="1400" dirty="0" smtClean="0">
                <a:solidFill>
                  <a:srgbClr val="990033"/>
                </a:solidFill>
              </a:rPr>
              <a:t>.</a:t>
            </a:r>
            <a:endParaRPr lang="fr-FR" sz="1400" dirty="0">
              <a:solidFill>
                <a:srgbClr val="990033"/>
              </a:solidFill>
            </a:endParaRPr>
          </a:p>
        </p:txBody>
      </p:sp>
      <p:sp>
        <p:nvSpPr>
          <p:cNvPr id="21" name="Rectangle 20"/>
          <p:cNvSpPr/>
          <p:nvPr/>
        </p:nvSpPr>
        <p:spPr>
          <a:xfrm>
            <a:off x="496957" y="988252"/>
            <a:ext cx="5382842"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22" name="Rectangle 21"/>
          <p:cNvSpPr/>
          <p:nvPr/>
        </p:nvSpPr>
        <p:spPr>
          <a:xfrm>
            <a:off x="6360779" y="988252"/>
            <a:ext cx="5396250"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pic>
        <p:nvPicPr>
          <p:cNvPr id="11" name="Image 10"/>
          <p:cNvPicPr>
            <a:picLocks noChangeAspect="1"/>
          </p:cNvPicPr>
          <p:nvPr/>
        </p:nvPicPr>
        <p:blipFill>
          <a:blip r:embed="rId5"/>
          <a:stretch>
            <a:fillRect/>
          </a:stretch>
        </p:blipFill>
        <p:spPr>
          <a:xfrm>
            <a:off x="448889" y="1347512"/>
            <a:ext cx="1462659" cy="2127504"/>
          </a:xfrm>
          <a:prstGeom prst="rect">
            <a:avLst/>
          </a:prstGeom>
        </p:spPr>
      </p:pic>
      <p:cxnSp>
        <p:nvCxnSpPr>
          <p:cNvPr id="29" name="Connecteur droit 28"/>
          <p:cNvCxnSpPr/>
          <p:nvPr/>
        </p:nvCxnSpPr>
        <p:spPr>
          <a:xfrm>
            <a:off x="5879799" y="3311117"/>
            <a:ext cx="0" cy="209533"/>
          </a:xfrm>
          <a:prstGeom prst="line">
            <a:avLst/>
          </a:prstGeom>
        </p:spPr>
        <p:style>
          <a:lnRef idx="1">
            <a:schemeClr val="dk1"/>
          </a:lnRef>
          <a:fillRef idx="0">
            <a:schemeClr val="dk1"/>
          </a:fillRef>
          <a:effectRef idx="0">
            <a:schemeClr val="dk1"/>
          </a:effectRef>
          <a:fontRef idx="minor">
            <a:schemeClr val="tx1"/>
          </a:fontRef>
        </p:style>
      </p:cxnSp>
      <p:cxnSp>
        <p:nvCxnSpPr>
          <p:cNvPr id="35" name="Connecteur droit 34"/>
          <p:cNvCxnSpPr/>
          <p:nvPr/>
        </p:nvCxnSpPr>
        <p:spPr>
          <a:xfrm>
            <a:off x="287885" y="3520650"/>
            <a:ext cx="0" cy="469900"/>
          </a:xfrm>
          <a:prstGeom prst="line">
            <a:avLst/>
          </a:prstGeom>
        </p:spPr>
        <p:style>
          <a:lnRef idx="2">
            <a:schemeClr val="dk1"/>
          </a:lnRef>
          <a:fillRef idx="0">
            <a:schemeClr val="dk1"/>
          </a:fillRef>
          <a:effectRef idx="1">
            <a:schemeClr val="dk1"/>
          </a:effectRef>
          <a:fontRef idx="minor">
            <a:schemeClr val="tx1"/>
          </a:fontRef>
        </p:style>
      </p:cxnSp>
      <p:cxnSp>
        <p:nvCxnSpPr>
          <p:cNvPr id="37" name="Connecteur droit 36"/>
          <p:cNvCxnSpPr/>
          <p:nvPr/>
        </p:nvCxnSpPr>
        <p:spPr>
          <a:xfrm>
            <a:off x="2844038" y="3536950"/>
            <a:ext cx="0" cy="453600"/>
          </a:xfrm>
          <a:prstGeom prst="line">
            <a:avLst/>
          </a:prstGeom>
        </p:spPr>
        <p:style>
          <a:lnRef idx="2">
            <a:schemeClr val="dk1"/>
          </a:lnRef>
          <a:fillRef idx="0">
            <a:schemeClr val="dk1"/>
          </a:fillRef>
          <a:effectRef idx="1">
            <a:schemeClr val="dk1"/>
          </a:effectRef>
          <a:fontRef idx="minor">
            <a:schemeClr val="tx1"/>
          </a:fontRef>
        </p:style>
      </p:cxnSp>
      <p:pic>
        <p:nvPicPr>
          <p:cNvPr id="10" name="Image 9"/>
          <p:cNvPicPr>
            <a:picLocks noChangeAspect="1"/>
          </p:cNvPicPr>
          <p:nvPr/>
        </p:nvPicPr>
        <p:blipFill>
          <a:blip r:embed="rId6"/>
          <a:stretch>
            <a:fillRect/>
          </a:stretch>
        </p:blipFill>
        <p:spPr>
          <a:xfrm>
            <a:off x="6333391" y="3327417"/>
            <a:ext cx="5668109" cy="2885030"/>
          </a:xfrm>
          <a:prstGeom prst="rect">
            <a:avLst/>
          </a:prstGeom>
        </p:spPr>
      </p:pic>
      <p:cxnSp>
        <p:nvCxnSpPr>
          <p:cNvPr id="7" name="Connecteur droit 6"/>
          <p:cNvCxnSpPr/>
          <p:nvPr/>
        </p:nvCxnSpPr>
        <p:spPr>
          <a:xfrm>
            <a:off x="6333392" y="3711150"/>
            <a:ext cx="0" cy="374650"/>
          </a:xfrm>
          <a:prstGeom prst="line">
            <a:avLst/>
          </a:prstGeom>
          <a:ln w="9525"/>
        </p:spPr>
        <p:style>
          <a:lnRef idx="1">
            <a:schemeClr val="dk1"/>
          </a:lnRef>
          <a:fillRef idx="0">
            <a:schemeClr val="dk1"/>
          </a:fillRef>
          <a:effectRef idx="0">
            <a:schemeClr val="dk1"/>
          </a:effectRef>
          <a:fontRef idx="minor">
            <a:schemeClr val="tx1"/>
          </a:fontRef>
        </p:style>
      </p:cxnSp>
      <p:pic>
        <p:nvPicPr>
          <p:cNvPr id="16" name="Image 15"/>
          <p:cNvPicPr>
            <a:picLocks noChangeAspect="1"/>
          </p:cNvPicPr>
          <p:nvPr/>
        </p:nvPicPr>
        <p:blipFill>
          <a:blip r:embed="rId7"/>
          <a:stretch>
            <a:fillRect/>
          </a:stretch>
        </p:blipFill>
        <p:spPr>
          <a:xfrm>
            <a:off x="6527952" y="1320458"/>
            <a:ext cx="1500272" cy="2262443"/>
          </a:xfrm>
          <a:prstGeom prst="rect">
            <a:avLst/>
          </a:prstGeom>
        </p:spPr>
      </p:pic>
    </p:spTree>
    <p:extLst>
      <p:ext uri="{BB962C8B-B14F-4D97-AF65-F5344CB8AC3E}">
        <p14:creationId xmlns:p14="http://schemas.microsoft.com/office/powerpoint/2010/main" val="674164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18</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262398" y="370884"/>
            <a:ext cx="10980417" cy="499197"/>
          </a:xfrm>
        </p:spPr>
        <p:txBody>
          <a:bodyPr vert="horz" lIns="91440" tIns="45720" rIns="91440" bIns="45720" rtlCol="0" anchor="ctr">
            <a:noAutofit/>
          </a:bodyPr>
          <a:lstStyle/>
          <a:p>
            <a:r>
              <a:rPr lang="fr-FR" sz="2400" b="1" dirty="0" smtClean="0">
                <a:solidFill>
                  <a:srgbClr val="0A0091"/>
                </a:solidFill>
                <a:latin typeface="Marianne" panose="02000000000000000000"/>
              </a:rPr>
              <a:t>Focus professions médicotechniques (techniciens de laboratoire, diététiciens, préparateurs en pharmacie)</a:t>
            </a:r>
            <a:endParaRPr lang="fr-FR" sz="24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3"/>
          <a:stretch>
            <a:fillRect/>
          </a:stretch>
        </p:blipFill>
        <p:spPr>
          <a:xfrm>
            <a:off x="1542519" y="1403853"/>
            <a:ext cx="1125265" cy="3934379"/>
          </a:xfrm>
          <a:prstGeom prst="rect">
            <a:avLst/>
          </a:prstGeom>
        </p:spPr>
      </p:pic>
      <p:sp>
        <p:nvSpPr>
          <p:cNvPr id="10" name="Rectangle 9"/>
          <p:cNvSpPr/>
          <p:nvPr/>
        </p:nvSpPr>
        <p:spPr>
          <a:xfrm>
            <a:off x="3082565" y="1782332"/>
            <a:ext cx="235959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572812" y="1782332"/>
            <a:ext cx="235959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063059" y="1782332"/>
            <a:ext cx="2359590" cy="355740"/>
          </a:xfrm>
          <a:prstGeom prst="rect">
            <a:avLst/>
          </a:prstGeom>
          <a:solidFill>
            <a:srgbClr val="8AC0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sp>
        <p:nvSpPr>
          <p:cNvPr id="21" name="Rectangle 20"/>
          <p:cNvSpPr/>
          <p:nvPr/>
        </p:nvSpPr>
        <p:spPr>
          <a:xfrm>
            <a:off x="3082565" y="2211393"/>
            <a:ext cx="2359590" cy="25295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Arial" panose="020B0604020202020204" pitchFamily="34" charset="0"/>
              <a:buChar char="•"/>
            </a:pPr>
            <a:r>
              <a:rPr lang="fr-FR" b="1" dirty="0" smtClean="0">
                <a:solidFill>
                  <a:srgbClr val="0A0091"/>
                </a:solidFill>
              </a:rPr>
              <a:t>Bac+2</a:t>
            </a:r>
            <a:endParaRPr lang="fr-FR" b="1" dirty="0">
              <a:solidFill>
                <a:srgbClr val="0A0091"/>
              </a:solidFill>
            </a:endParaRPr>
          </a:p>
        </p:txBody>
      </p:sp>
      <p:sp>
        <p:nvSpPr>
          <p:cNvPr id="22" name="Rectangle 21"/>
          <p:cNvSpPr/>
          <p:nvPr/>
        </p:nvSpPr>
        <p:spPr>
          <a:xfrm>
            <a:off x="5572812" y="2211393"/>
            <a:ext cx="2359590" cy="252951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8063059" y="2211395"/>
            <a:ext cx="2359590" cy="252951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b="1" dirty="0" smtClean="0">
                <a:solidFill>
                  <a:srgbClr val="0A0091"/>
                </a:solidFill>
              </a:rPr>
              <a:t>Réingénierie de la formation et des compétences </a:t>
            </a:r>
            <a:r>
              <a:rPr lang="fr-FR" dirty="0">
                <a:solidFill>
                  <a:schemeClr val="tx1"/>
                </a:solidFill>
              </a:rPr>
              <a:t>en cours </a:t>
            </a:r>
            <a:r>
              <a:rPr lang="fr-FR" dirty="0" smtClean="0">
                <a:solidFill>
                  <a:schemeClr val="tx1"/>
                </a:solidFill>
              </a:rPr>
              <a:t>(2021-2022) </a:t>
            </a:r>
            <a:r>
              <a:rPr lang="fr-FR" dirty="0">
                <a:solidFill>
                  <a:schemeClr val="tx1"/>
                </a:solidFill>
              </a:rPr>
              <a:t>pour un passage à BAC+3 pour tous</a:t>
            </a:r>
          </a:p>
        </p:txBody>
      </p:sp>
      <p:sp>
        <p:nvSpPr>
          <p:cNvPr id="26" name="ZoneTexte 25"/>
          <p:cNvSpPr txBox="1"/>
          <p:nvPr/>
        </p:nvSpPr>
        <p:spPr>
          <a:xfrm>
            <a:off x="5572811" y="2875985"/>
            <a:ext cx="2359590" cy="1200329"/>
          </a:xfrm>
          <a:prstGeom prst="rect">
            <a:avLst/>
          </a:prstGeom>
          <a:noFill/>
        </p:spPr>
        <p:txBody>
          <a:bodyPr wrap="square" rtlCol="0">
            <a:spAutoFit/>
          </a:bodyPr>
          <a:lstStyle/>
          <a:p>
            <a:pPr marL="285750" indent="-285750">
              <a:buFont typeface="Arial" panose="020B0604020202020204" pitchFamily="34" charset="0"/>
              <a:buChar char="•"/>
            </a:pPr>
            <a:r>
              <a:rPr lang="fr-FR" dirty="0"/>
              <a:t>Liste de diplômes permettant l’exercice de la profession</a:t>
            </a:r>
          </a:p>
        </p:txBody>
      </p:sp>
    </p:spTree>
    <p:extLst>
      <p:ext uri="{BB962C8B-B14F-4D97-AF65-F5344CB8AC3E}">
        <p14:creationId xmlns:p14="http://schemas.microsoft.com/office/powerpoint/2010/main" val="1294045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19</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496957" y="943563"/>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36408"/>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a:t>
            </a:r>
            <a:r>
              <a:rPr lang="fr-FR" sz="2800" b="1" dirty="0" smtClean="0">
                <a:solidFill>
                  <a:srgbClr val="0A0091"/>
                </a:solidFill>
                <a:latin typeface="Marianne" panose="02000000000000000000"/>
              </a:rPr>
              <a:t>des professions médicotechniques : détail de la nouvelle grille</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151811" y="1377180"/>
            <a:ext cx="3508252" cy="33855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1">
                    <a:lumMod val="50000"/>
                  </a:schemeClr>
                </a:solidFill>
              </a:rPr>
              <a:t>: </a:t>
            </a:r>
            <a:r>
              <a:rPr lang="fr-FR" sz="1600" b="1" dirty="0" smtClean="0">
                <a:solidFill>
                  <a:srgbClr val="990033"/>
                </a:solidFill>
              </a:rPr>
              <a:t>14,9</a:t>
            </a:r>
            <a:endParaRPr lang="fr-FR" sz="1600" dirty="0" smtClean="0">
              <a:solidFill>
                <a:schemeClr val="accent1">
                  <a:lumMod val="50000"/>
                </a:schemeClr>
              </a:solidFill>
            </a:endParaRPr>
          </a:p>
        </p:txBody>
      </p:sp>
      <p:sp>
        <p:nvSpPr>
          <p:cNvPr id="42" name="ZoneTexte 41"/>
          <p:cNvSpPr txBox="1"/>
          <p:nvPr/>
        </p:nvSpPr>
        <p:spPr>
          <a:xfrm>
            <a:off x="8127909" y="1393580"/>
            <a:ext cx="3708582" cy="33855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1">
                    <a:lumMod val="50000"/>
                  </a:schemeClr>
                </a:solidFill>
              </a:rPr>
              <a:t>: </a:t>
            </a:r>
            <a:r>
              <a:rPr lang="fr-FR" sz="1600" b="1" dirty="0" smtClean="0">
                <a:solidFill>
                  <a:srgbClr val="990033"/>
                </a:solidFill>
              </a:rPr>
              <a:t>12,8</a:t>
            </a:r>
            <a:endParaRPr lang="fr-FR" sz="1600" dirty="0">
              <a:solidFill>
                <a:srgbClr val="990033"/>
              </a:solidFill>
            </a:endParaRPr>
          </a:p>
        </p:txBody>
      </p:sp>
      <p:cxnSp>
        <p:nvCxnSpPr>
          <p:cNvPr id="44" name="Connecteur droit 43"/>
          <p:cNvCxnSpPr/>
          <p:nvPr/>
        </p:nvCxnSpPr>
        <p:spPr>
          <a:xfrm>
            <a:off x="6096000" y="943563"/>
            <a:ext cx="0" cy="52920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a:blip r:embed="rId3"/>
          <a:stretch>
            <a:fillRect/>
          </a:stretch>
        </p:blipFill>
        <p:spPr>
          <a:xfrm>
            <a:off x="5839572" y="921557"/>
            <a:ext cx="521206" cy="1822347"/>
          </a:xfrm>
          <a:prstGeom prst="rect">
            <a:avLst/>
          </a:prstGeom>
        </p:spPr>
      </p:pic>
      <p:sp>
        <p:nvSpPr>
          <p:cNvPr id="51" name="Rectangle 50"/>
          <p:cNvSpPr/>
          <p:nvPr/>
        </p:nvSpPr>
        <p:spPr>
          <a:xfrm>
            <a:off x="1952079" y="1675592"/>
            <a:ext cx="3842453" cy="1600438"/>
          </a:xfrm>
          <a:prstGeom prst="rect">
            <a:avLst/>
          </a:prstGeom>
        </p:spPr>
        <p:txBody>
          <a:bodyPr wrap="square">
            <a:spAutoFit/>
          </a:bodyPr>
          <a:lstStyle/>
          <a:p>
            <a:pPr algn="just"/>
            <a:r>
              <a:rPr lang="fr-FR" sz="1400" dirty="0" smtClean="0">
                <a:solidFill>
                  <a:schemeClr val="accent1">
                    <a:lumMod val="50000"/>
                  </a:schemeClr>
                </a:solidFill>
              </a:rPr>
              <a:t>Cas-type : un technicien de laboratoire médical à </a:t>
            </a:r>
            <a:r>
              <a:rPr lang="fr-FR" sz="1400" dirty="0">
                <a:solidFill>
                  <a:schemeClr val="accent1">
                    <a:lumMod val="50000"/>
                  </a:schemeClr>
                </a:solidFill>
              </a:rPr>
              <a:t>l’échelon </a:t>
            </a:r>
            <a:r>
              <a:rPr lang="fr-FR" sz="1400" dirty="0" smtClean="0">
                <a:solidFill>
                  <a:schemeClr val="accent1">
                    <a:lumMod val="50000"/>
                  </a:schemeClr>
                </a:solidFill>
              </a:rPr>
              <a:t>5 </a:t>
            </a:r>
            <a:r>
              <a:rPr lang="fr-FR" sz="1400" dirty="0">
                <a:solidFill>
                  <a:schemeClr val="accent1">
                    <a:lumMod val="50000"/>
                  </a:schemeClr>
                </a:solidFill>
              </a:rPr>
              <a:t>du premier grade de </a:t>
            </a:r>
            <a:r>
              <a:rPr lang="fr-FR" sz="1400" dirty="0" smtClean="0">
                <a:solidFill>
                  <a:schemeClr val="accent1">
                    <a:lumMod val="50000"/>
                  </a:schemeClr>
                </a:solidFill>
              </a:rPr>
              <a:t>l’ancienne grille, est recassé sur l’échelon </a:t>
            </a:r>
            <a:r>
              <a:rPr lang="fr-FR" sz="1400" dirty="0">
                <a:solidFill>
                  <a:schemeClr val="accent1">
                    <a:lumMod val="50000"/>
                  </a:schemeClr>
                </a:solidFill>
              </a:rPr>
              <a:t>3</a:t>
            </a:r>
            <a:r>
              <a:rPr lang="fr-FR" sz="1400" dirty="0" smtClean="0">
                <a:solidFill>
                  <a:schemeClr val="accent1">
                    <a:lumMod val="50000"/>
                  </a:schemeClr>
                </a:solidFill>
              </a:rPr>
              <a:t> du premier grade de la nouvelle grille, mais bénéficie </a:t>
            </a:r>
            <a:r>
              <a:rPr lang="fr-FR" sz="1400" dirty="0">
                <a:solidFill>
                  <a:schemeClr val="accent1">
                    <a:lumMod val="50000"/>
                  </a:schemeClr>
                </a:solidFill>
              </a:rPr>
              <a:t>d’un </a:t>
            </a:r>
            <a:r>
              <a:rPr lang="fr-FR" sz="1400" b="1" dirty="0">
                <a:solidFill>
                  <a:srgbClr val="990033"/>
                </a:solidFill>
              </a:rPr>
              <a:t>indice majoré de </a:t>
            </a:r>
            <a:r>
              <a:rPr lang="fr-FR" sz="1400" b="1" dirty="0" smtClean="0">
                <a:solidFill>
                  <a:srgbClr val="990033"/>
                </a:solidFill>
              </a:rPr>
              <a:t>442</a:t>
            </a:r>
            <a:r>
              <a:rPr lang="fr-FR" sz="1400" dirty="0" smtClean="0">
                <a:solidFill>
                  <a:schemeClr val="accent1">
                    <a:lumMod val="50000"/>
                  </a:schemeClr>
                </a:solidFill>
              </a:rPr>
              <a:t> (</a:t>
            </a:r>
            <a:r>
              <a:rPr lang="fr-FR" sz="1400" b="1" dirty="0" smtClean="0">
                <a:solidFill>
                  <a:schemeClr val="accent1">
                    <a:lumMod val="50000"/>
                  </a:schemeClr>
                </a:solidFill>
              </a:rPr>
              <a:t>2 071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429</a:t>
            </a:r>
            <a:r>
              <a:rPr lang="fr-FR" sz="1400" dirty="0" smtClean="0">
                <a:solidFill>
                  <a:schemeClr val="accent1">
                    <a:lumMod val="50000"/>
                  </a:schemeClr>
                </a:solidFill>
              </a:rPr>
              <a:t> (2010 euros brut mensuels), soit </a:t>
            </a:r>
            <a:r>
              <a:rPr lang="fr-FR" sz="1400" b="1" dirty="0" smtClean="0">
                <a:solidFill>
                  <a:srgbClr val="990033"/>
                </a:solidFill>
              </a:rPr>
              <a:t>un gain de 13 points.</a:t>
            </a:r>
            <a:endParaRPr lang="fr-FR" sz="1400" b="1" dirty="0">
              <a:solidFill>
                <a:srgbClr val="990033"/>
              </a:solidFill>
            </a:endParaRPr>
          </a:p>
        </p:txBody>
      </p:sp>
      <p:sp>
        <p:nvSpPr>
          <p:cNvPr id="52" name="Rectangle 51"/>
          <p:cNvSpPr/>
          <p:nvPr/>
        </p:nvSpPr>
        <p:spPr>
          <a:xfrm>
            <a:off x="8045246" y="1718766"/>
            <a:ext cx="3711782" cy="1600438"/>
          </a:xfrm>
          <a:prstGeom prst="rect">
            <a:avLst/>
          </a:prstGeom>
        </p:spPr>
        <p:txBody>
          <a:bodyPr wrap="square">
            <a:spAutoFit/>
          </a:bodyPr>
          <a:lstStyle/>
          <a:p>
            <a:pPr algn="just"/>
            <a:r>
              <a:rPr lang="fr-FR" sz="1400" dirty="0">
                <a:solidFill>
                  <a:schemeClr val="accent1">
                    <a:lumMod val="50000"/>
                  </a:schemeClr>
                </a:solidFill>
              </a:rPr>
              <a:t>Cas-type : un </a:t>
            </a:r>
            <a:r>
              <a:rPr lang="fr-FR" sz="1400" dirty="0" smtClean="0">
                <a:solidFill>
                  <a:schemeClr val="accent1">
                    <a:lumMod val="50000"/>
                  </a:schemeClr>
                </a:solidFill>
              </a:rPr>
              <a:t>technicien de laboratoire médical </a:t>
            </a:r>
            <a:r>
              <a:rPr lang="fr-FR" sz="1400" dirty="0">
                <a:solidFill>
                  <a:schemeClr val="accent1">
                    <a:lumMod val="50000"/>
                  </a:schemeClr>
                </a:solidFill>
              </a:rPr>
              <a:t>à l’échelon </a:t>
            </a:r>
            <a:r>
              <a:rPr lang="fr-FR" sz="1400" dirty="0" smtClean="0">
                <a:solidFill>
                  <a:schemeClr val="accent1">
                    <a:lumMod val="50000"/>
                  </a:schemeClr>
                </a:solidFill>
              </a:rPr>
              <a:t>7 </a:t>
            </a:r>
            <a:r>
              <a:rPr lang="fr-FR" sz="1400" dirty="0">
                <a:solidFill>
                  <a:schemeClr val="accent1">
                    <a:lumMod val="50000"/>
                  </a:schemeClr>
                </a:solidFill>
              </a:rPr>
              <a:t>du </a:t>
            </a:r>
            <a:r>
              <a:rPr lang="fr-FR" sz="1400" dirty="0" smtClean="0">
                <a:solidFill>
                  <a:schemeClr val="accent1">
                    <a:lumMod val="50000"/>
                  </a:schemeClr>
                </a:solidFill>
              </a:rPr>
              <a:t>deuxième </a:t>
            </a:r>
            <a:r>
              <a:rPr lang="fr-FR" sz="1400" dirty="0">
                <a:solidFill>
                  <a:schemeClr val="accent1">
                    <a:lumMod val="50000"/>
                  </a:schemeClr>
                </a:solidFill>
              </a:rPr>
              <a:t>grade de la grille actuelle, </a:t>
            </a:r>
            <a:r>
              <a:rPr lang="fr-FR" sz="1400" dirty="0" smtClean="0">
                <a:solidFill>
                  <a:schemeClr val="accent1">
                    <a:lumMod val="50000"/>
                  </a:schemeClr>
                </a:solidFill>
              </a:rPr>
              <a:t>est reclassé </a:t>
            </a:r>
            <a:r>
              <a:rPr lang="fr-FR" sz="1400" dirty="0">
                <a:solidFill>
                  <a:schemeClr val="accent1">
                    <a:lumMod val="50000"/>
                  </a:schemeClr>
                </a:solidFill>
              </a:rPr>
              <a:t>à l’échelon 6</a:t>
            </a:r>
            <a:r>
              <a:rPr lang="fr-FR" sz="1400" dirty="0" smtClean="0">
                <a:solidFill>
                  <a:schemeClr val="accent1">
                    <a:lumMod val="50000"/>
                  </a:schemeClr>
                </a:solidFill>
              </a:rPr>
              <a:t> </a:t>
            </a:r>
            <a:r>
              <a:rPr lang="fr-FR" sz="1400" dirty="0">
                <a:solidFill>
                  <a:schemeClr val="accent1">
                    <a:lumMod val="50000"/>
                  </a:schemeClr>
                </a:solidFill>
              </a:rPr>
              <a:t>du futur </a:t>
            </a:r>
            <a:r>
              <a:rPr lang="fr-FR" sz="1400" dirty="0" smtClean="0">
                <a:solidFill>
                  <a:schemeClr val="accent1">
                    <a:lumMod val="50000"/>
                  </a:schemeClr>
                </a:solidFill>
              </a:rPr>
              <a:t>deuxième grade, mais bénéficie </a:t>
            </a:r>
            <a:r>
              <a:rPr lang="fr-FR" sz="1400" dirty="0">
                <a:solidFill>
                  <a:schemeClr val="accent1">
                    <a:lumMod val="50000"/>
                  </a:schemeClr>
                </a:solidFill>
              </a:rPr>
              <a:t>d’un </a:t>
            </a:r>
            <a:r>
              <a:rPr lang="fr-FR" sz="1400" b="1" dirty="0">
                <a:solidFill>
                  <a:srgbClr val="990033"/>
                </a:solidFill>
              </a:rPr>
              <a:t>indice majoré de </a:t>
            </a:r>
            <a:r>
              <a:rPr lang="fr-FR" sz="1400" b="1" dirty="0" smtClean="0">
                <a:solidFill>
                  <a:srgbClr val="990033"/>
                </a:solidFill>
              </a:rPr>
              <a:t>588 </a:t>
            </a:r>
            <a:r>
              <a:rPr lang="fr-FR" sz="1400" dirty="0" smtClean="0">
                <a:solidFill>
                  <a:schemeClr val="accent1">
                    <a:lumMod val="50000"/>
                  </a:schemeClr>
                </a:solidFill>
              </a:rPr>
              <a:t>(</a:t>
            </a:r>
            <a:r>
              <a:rPr lang="fr-FR" sz="1400" b="1" dirty="0" smtClean="0">
                <a:solidFill>
                  <a:schemeClr val="accent1">
                    <a:lumMod val="50000"/>
                  </a:schemeClr>
                </a:solidFill>
              </a:rPr>
              <a:t>2 755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569</a:t>
            </a:r>
            <a:r>
              <a:rPr lang="fr-FR" sz="1400" dirty="0" smtClean="0">
                <a:solidFill>
                  <a:schemeClr val="accent1">
                    <a:lumMod val="50000"/>
                  </a:schemeClr>
                </a:solidFill>
              </a:rPr>
              <a:t> (2 666 euros brut mensuels), soit </a:t>
            </a:r>
            <a:r>
              <a:rPr lang="fr-FR" sz="1400" b="1" dirty="0" smtClean="0">
                <a:solidFill>
                  <a:srgbClr val="990033"/>
                </a:solidFill>
              </a:rPr>
              <a:t>un gain de 19 </a:t>
            </a:r>
            <a:r>
              <a:rPr lang="fr-FR" sz="1400" b="1" dirty="0">
                <a:solidFill>
                  <a:srgbClr val="990033"/>
                </a:solidFill>
              </a:rPr>
              <a:t>points</a:t>
            </a:r>
            <a:r>
              <a:rPr lang="fr-FR" sz="1400" dirty="0" smtClean="0">
                <a:solidFill>
                  <a:srgbClr val="990033"/>
                </a:solidFill>
              </a:rPr>
              <a:t>.</a:t>
            </a:r>
            <a:endParaRPr lang="fr-FR" sz="1400" dirty="0">
              <a:solidFill>
                <a:srgbClr val="990033"/>
              </a:solidFill>
            </a:endParaRPr>
          </a:p>
        </p:txBody>
      </p:sp>
      <p:sp>
        <p:nvSpPr>
          <p:cNvPr id="21" name="Rectangle 20"/>
          <p:cNvSpPr/>
          <p:nvPr/>
        </p:nvSpPr>
        <p:spPr>
          <a:xfrm>
            <a:off x="405447" y="1007118"/>
            <a:ext cx="5382842"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22" name="Rectangle 21"/>
          <p:cNvSpPr/>
          <p:nvPr/>
        </p:nvSpPr>
        <p:spPr>
          <a:xfrm>
            <a:off x="6360779" y="988252"/>
            <a:ext cx="5396250"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pic>
        <p:nvPicPr>
          <p:cNvPr id="10" name="Image 9"/>
          <p:cNvPicPr>
            <a:picLocks noChangeAspect="1"/>
          </p:cNvPicPr>
          <p:nvPr/>
        </p:nvPicPr>
        <p:blipFill>
          <a:blip r:embed="rId4"/>
          <a:stretch>
            <a:fillRect/>
          </a:stretch>
        </p:blipFill>
        <p:spPr>
          <a:xfrm>
            <a:off x="6455020" y="3399715"/>
            <a:ext cx="5134637" cy="2696041"/>
          </a:xfrm>
          <a:prstGeom prst="rect">
            <a:avLst/>
          </a:prstGeom>
        </p:spPr>
      </p:pic>
      <p:pic>
        <p:nvPicPr>
          <p:cNvPr id="3" name="Image 2"/>
          <p:cNvPicPr>
            <a:picLocks noChangeAspect="1"/>
          </p:cNvPicPr>
          <p:nvPr/>
        </p:nvPicPr>
        <p:blipFill>
          <a:blip r:embed="rId5"/>
          <a:stretch>
            <a:fillRect/>
          </a:stretch>
        </p:blipFill>
        <p:spPr>
          <a:xfrm>
            <a:off x="6455020" y="1367985"/>
            <a:ext cx="1578646" cy="2501555"/>
          </a:xfrm>
          <a:prstGeom prst="rect">
            <a:avLst/>
          </a:prstGeom>
        </p:spPr>
      </p:pic>
      <p:pic>
        <p:nvPicPr>
          <p:cNvPr id="12" name="Image 11"/>
          <p:cNvPicPr>
            <a:picLocks noChangeAspect="1"/>
          </p:cNvPicPr>
          <p:nvPr/>
        </p:nvPicPr>
        <p:blipFill>
          <a:blip r:embed="rId6"/>
          <a:stretch>
            <a:fillRect/>
          </a:stretch>
        </p:blipFill>
        <p:spPr>
          <a:xfrm>
            <a:off x="405447" y="3219423"/>
            <a:ext cx="4954077" cy="3056624"/>
          </a:xfrm>
          <a:prstGeom prst="rect">
            <a:avLst/>
          </a:prstGeom>
        </p:spPr>
      </p:pic>
      <p:pic>
        <p:nvPicPr>
          <p:cNvPr id="5" name="Image 4"/>
          <p:cNvPicPr>
            <a:picLocks noChangeAspect="1"/>
          </p:cNvPicPr>
          <p:nvPr/>
        </p:nvPicPr>
        <p:blipFill>
          <a:blip r:embed="rId7"/>
          <a:stretch>
            <a:fillRect/>
          </a:stretch>
        </p:blipFill>
        <p:spPr>
          <a:xfrm>
            <a:off x="271066" y="1326067"/>
            <a:ext cx="1631809" cy="2543473"/>
          </a:xfrm>
          <a:prstGeom prst="rect">
            <a:avLst/>
          </a:prstGeom>
        </p:spPr>
      </p:pic>
    </p:spTree>
    <p:extLst>
      <p:ext uri="{BB962C8B-B14F-4D97-AF65-F5344CB8AC3E}">
        <p14:creationId xmlns:p14="http://schemas.microsoft.com/office/powerpoint/2010/main" val="2383691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94" y="214699"/>
            <a:ext cx="922471" cy="718260"/>
          </a:xfrm>
          <a:prstGeom prst="rect">
            <a:avLst/>
          </a:prstGeom>
          <a:ln w="12700">
            <a:miter lim="400000"/>
          </a:ln>
        </p:spPr>
      </p:pic>
      <p:sp>
        <p:nvSpPr>
          <p:cNvPr id="3" name="Espace réservé du contenu 2"/>
          <p:cNvSpPr>
            <a:spLocks noGrp="1"/>
          </p:cNvSpPr>
          <p:nvPr>
            <p:ph idx="1"/>
          </p:nvPr>
        </p:nvSpPr>
        <p:spPr>
          <a:xfrm>
            <a:off x="915165" y="1135510"/>
            <a:ext cx="10008454" cy="5066030"/>
          </a:xfrm>
        </p:spPr>
        <p:txBody>
          <a:bodyPr>
            <a:noAutofit/>
          </a:bodyPr>
          <a:lstStyle/>
          <a:p>
            <a:pPr marL="0" indent="0" algn="just">
              <a:lnSpc>
                <a:spcPct val="120000"/>
              </a:lnSpc>
              <a:spcBef>
                <a:spcPts val="600"/>
              </a:spcBef>
              <a:buNone/>
            </a:pPr>
            <a:r>
              <a:rPr lang="fr-FR" sz="1800" b="1" dirty="0">
                <a:solidFill>
                  <a:srgbClr val="0A0091"/>
                </a:solidFill>
              </a:rPr>
              <a:t>Doublement des taux de promus-</a:t>
            </a:r>
            <a:r>
              <a:rPr lang="fr-FR" sz="1800" b="1" dirty="0" err="1">
                <a:solidFill>
                  <a:srgbClr val="0A0091"/>
                </a:solidFill>
              </a:rPr>
              <a:t>promouvables</a:t>
            </a:r>
            <a:r>
              <a:rPr lang="fr-FR" sz="1800" b="1" dirty="0">
                <a:solidFill>
                  <a:srgbClr val="0A0091"/>
                </a:solidFill>
              </a:rPr>
              <a:t> </a:t>
            </a:r>
            <a:r>
              <a:rPr lang="fr-FR" sz="1800" dirty="0" smtClean="0"/>
              <a:t>pour 2020 et 2021</a:t>
            </a:r>
            <a:endParaRPr lang="fr-FR" sz="1800" dirty="0"/>
          </a:p>
          <a:p>
            <a:pPr marL="0" indent="0" algn="just">
              <a:lnSpc>
                <a:spcPct val="120000"/>
              </a:lnSpc>
              <a:spcBef>
                <a:spcPts val="600"/>
              </a:spcBef>
              <a:buNone/>
            </a:pPr>
            <a:r>
              <a:rPr lang="fr-FR" sz="1800" b="1" dirty="0">
                <a:solidFill>
                  <a:srgbClr val="0A0091"/>
                </a:solidFill>
              </a:rPr>
              <a:t>Revalorisation socle de 183 euros net </a:t>
            </a:r>
            <a:r>
              <a:rPr lang="fr-FR" sz="1800" b="1" dirty="0" smtClean="0">
                <a:solidFill>
                  <a:srgbClr val="0A0091"/>
                </a:solidFill>
              </a:rPr>
              <a:t>mensuels (CTI) </a:t>
            </a:r>
            <a:r>
              <a:rPr lang="fr-FR" sz="1800" dirty="0"/>
              <a:t>pour l’ensemble des personnels des établissements de </a:t>
            </a:r>
            <a:r>
              <a:rPr lang="fr-FR" sz="1800" dirty="0" smtClean="0"/>
              <a:t>santé, </a:t>
            </a:r>
            <a:r>
              <a:rPr lang="fr-FR" sz="1800" dirty="0"/>
              <a:t>ainsi qu’aux fonctionnaires FPE et FPT exerçant dans les structures éligibles </a:t>
            </a:r>
            <a:r>
              <a:rPr lang="fr-FR" sz="1800" dirty="0" smtClean="0"/>
              <a:t>en septembre </a:t>
            </a:r>
            <a:r>
              <a:rPr lang="fr-FR" sz="1800" dirty="0"/>
              <a:t>et décembre </a:t>
            </a:r>
            <a:r>
              <a:rPr lang="fr-FR" sz="1800" dirty="0" smtClean="0"/>
              <a:t>2020.</a:t>
            </a:r>
            <a:endParaRPr lang="fr-FR" sz="1800" dirty="0"/>
          </a:p>
          <a:p>
            <a:pPr marL="0" indent="0" algn="just">
              <a:lnSpc>
                <a:spcPct val="120000"/>
              </a:lnSpc>
              <a:spcBef>
                <a:spcPts val="600"/>
              </a:spcBef>
              <a:buNone/>
            </a:pPr>
            <a:r>
              <a:rPr lang="fr-FR" sz="1800" b="1" dirty="0" smtClean="0">
                <a:solidFill>
                  <a:srgbClr val="0A0091"/>
                </a:solidFill>
                <a:ea typeface="+mj-ea"/>
                <a:cs typeface="+mj-cs"/>
              </a:rPr>
              <a:t>Revalorisation </a:t>
            </a:r>
            <a:r>
              <a:rPr lang="fr-FR" sz="1800" b="1" dirty="0">
                <a:solidFill>
                  <a:srgbClr val="0A0091"/>
                </a:solidFill>
                <a:ea typeface="+mj-ea"/>
                <a:cs typeface="+mj-cs"/>
              </a:rPr>
              <a:t>des grilles des soignants </a:t>
            </a:r>
            <a:r>
              <a:rPr lang="fr-FR" sz="1800" dirty="0" smtClean="0">
                <a:ea typeface="+mj-ea"/>
                <a:cs typeface="+mj-cs"/>
              </a:rPr>
              <a:t>(</a:t>
            </a:r>
            <a:r>
              <a:rPr lang="fr-FR" sz="1800" b="1" dirty="0" smtClean="0">
                <a:ea typeface="+mj-ea"/>
                <a:cs typeface="+mj-cs"/>
              </a:rPr>
              <a:t>50 € nets </a:t>
            </a:r>
            <a:r>
              <a:rPr lang="fr-FR" sz="1800" dirty="0" smtClean="0">
                <a:ea typeface="+mj-ea"/>
                <a:cs typeface="+mj-cs"/>
              </a:rPr>
              <a:t>mensuels en moyenne pour les aides-soignants et auxiliaires de puériculture et </a:t>
            </a:r>
            <a:r>
              <a:rPr lang="fr-FR" sz="1800" b="1" dirty="0" smtClean="0">
                <a:ea typeface="+mj-ea"/>
                <a:cs typeface="+mj-cs"/>
              </a:rPr>
              <a:t>56 €</a:t>
            </a:r>
            <a:r>
              <a:rPr lang="fr-FR" sz="1800" dirty="0" smtClean="0">
                <a:ea typeface="+mj-ea"/>
                <a:cs typeface="+mj-cs"/>
              </a:rPr>
              <a:t> </a:t>
            </a:r>
            <a:r>
              <a:rPr lang="fr-FR" sz="1800" b="1" dirty="0" smtClean="0">
                <a:ea typeface="+mj-ea"/>
                <a:cs typeface="+mj-cs"/>
              </a:rPr>
              <a:t>nets</a:t>
            </a:r>
            <a:r>
              <a:rPr lang="fr-FR" sz="1800" dirty="0" smtClean="0">
                <a:ea typeface="+mj-ea"/>
                <a:cs typeface="+mj-cs"/>
              </a:rPr>
              <a:t> mensuels en moyenne pour les personnels paramédicaux de catégorie A).</a:t>
            </a:r>
          </a:p>
          <a:p>
            <a:pPr algn="just">
              <a:lnSpc>
                <a:spcPct val="120000"/>
              </a:lnSpc>
              <a:spcBef>
                <a:spcPts val="0"/>
              </a:spcBef>
              <a:buFont typeface="Wingdings" panose="05000000000000000000" pitchFamily="2" charset="2"/>
              <a:buChar char="à"/>
            </a:pPr>
            <a:r>
              <a:rPr lang="fr-FR" sz="1800" dirty="0" smtClean="0">
                <a:ea typeface="+mj-ea"/>
                <a:cs typeface="+mj-cs"/>
                <a:sym typeface="Wingdings" panose="05000000000000000000" pitchFamily="2" charset="2"/>
              </a:rPr>
              <a:t> P</a:t>
            </a:r>
            <a:r>
              <a:rPr lang="fr-FR" sz="1800" dirty="0" smtClean="0">
                <a:ea typeface="+mj-ea"/>
                <a:cs typeface="+mj-cs"/>
              </a:rPr>
              <a:t>lus </a:t>
            </a:r>
            <a:r>
              <a:rPr lang="fr-FR" sz="1800" dirty="0">
                <a:ea typeface="+mj-ea"/>
                <a:cs typeface="+mj-cs"/>
              </a:rPr>
              <a:t>de </a:t>
            </a:r>
            <a:r>
              <a:rPr lang="fr-FR" sz="1800" b="1" dirty="0">
                <a:solidFill>
                  <a:schemeClr val="accent1"/>
                </a:solidFill>
                <a:ea typeface="+mj-ea"/>
                <a:cs typeface="+mj-cs"/>
              </a:rPr>
              <a:t>500 000 professionnels </a:t>
            </a:r>
            <a:r>
              <a:rPr lang="fr-FR" sz="1800" dirty="0" smtClean="0">
                <a:ea typeface="+mj-ea"/>
                <a:cs typeface="+mj-cs"/>
              </a:rPr>
              <a:t>concernés </a:t>
            </a:r>
            <a:endParaRPr lang="fr-FR" sz="1800" dirty="0">
              <a:ea typeface="+mj-ea"/>
              <a:cs typeface="+mj-cs"/>
            </a:endParaRPr>
          </a:p>
          <a:p>
            <a:pPr algn="just">
              <a:lnSpc>
                <a:spcPct val="120000"/>
              </a:lnSpc>
              <a:spcBef>
                <a:spcPts val="0"/>
              </a:spcBef>
              <a:buFont typeface="Wingdings" panose="05000000000000000000" pitchFamily="2" charset="2"/>
              <a:buChar char="à"/>
            </a:pPr>
            <a:r>
              <a:rPr lang="fr-FR" sz="1800" b="1" dirty="0" smtClean="0">
                <a:ea typeface="+mj-ea"/>
                <a:cs typeface="+mj-cs"/>
              </a:rPr>
              <a:t> </a:t>
            </a:r>
            <a:r>
              <a:rPr lang="fr-FR" sz="1800" b="1" dirty="0" smtClean="0">
                <a:solidFill>
                  <a:schemeClr val="accent5">
                    <a:lumMod val="75000"/>
                  </a:schemeClr>
                </a:solidFill>
                <a:ea typeface="+mj-ea"/>
                <a:cs typeface="+mj-cs"/>
              </a:rPr>
              <a:t>669 millions d’euros </a:t>
            </a:r>
            <a:r>
              <a:rPr lang="fr-FR" sz="1800" dirty="0" smtClean="0">
                <a:ea typeface="+mj-ea"/>
                <a:cs typeface="+mj-cs"/>
              </a:rPr>
              <a:t>investis en année pleine</a:t>
            </a:r>
          </a:p>
          <a:p>
            <a:pPr algn="just">
              <a:lnSpc>
                <a:spcPct val="120000"/>
              </a:lnSpc>
              <a:spcBef>
                <a:spcPts val="0"/>
              </a:spcBef>
              <a:buFont typeface="Wingdings" panose="05000000000000000000" pitchFamily="2" charset="2"/>
              <a:buChar char="à"/>
            </a:pPr>
            <a:r>
              <a:rPr lang="fr-FR" sz="1800" dirty="0" smtClean="0">
                <a:ea typeface="+mj-ea"/>
                <a:cs typeface="+mj-cs"/>
              </a:rPr>
              <a:t> Calendrier </a:t>
            </a:r>
            <a:r>
              <a:rPr lang="fr-FR" sz="1800" dirty="0">
                <a:ea typeface="+mj-ea"/>
                <a:cs typeface="+mj-cs"/>
              </a:rPr>
              <a:t>d’entrée en </a:t>
            </a:r>
            <a:r>
              <a:rPr lang="fr-FR" sz="1800" dirty="0" smtClean="0">
                <a:ea typeface="+mj-ea"/>
                <a:cs typeface="+mj-cs"/>
              </a:rPr>
              <a:t>vigueur : </a:t>
            </a:r>
            <a:r>
              <a:rPr lang="fr-FR" sz="1800" b="1" dirty="0" smtClean="0">
                <a:solidFill>
                  <a:schemeClr val="accent1"/>
                </a:solidFill>
                <a:ea typeface="+mj-ea"/>
                <a:cs typeface="+mj-cs"/>
              </a:rPr>
              <a:t>1er </a:t>
            </a:r>
            <a:r>
              <a:rPr lang="fr-FR" sz="1800" b="1" dirty="0">
                <a:solidFill>
                  <a:schemeClr val="accent1"/>
                </a:solidFill>
                <a:ea typeface="+mj-ea"/>
                <a:cs typeface="+mj-cs"/>
              </a:rPr>
              <a:t>octobre 2021 </a:t>
            </a:r>
            <a:r>
              <a:rPr lang="fr-FR" sz="1800" b="1" dirty="0" smtClean="0">
                <a:solidFill>
                  <a:schemeClr val="accent1"/>
                </a:solidFill>
                <a:ea typeface="+mj-ea"/>
                <a:cs typeface="+mj-cs"/>
              </a:rPr>
              <a:t>dans la FPH</a:t>
            </a:r>
            <a:r>
              <a:rPr lang="fr-FR" sz="1800" dirty="0" smtClean="0">
                <a:ea typeface="+mj-ea"/>
                <a:cs typeface="+mj-cs"/>
              </a:rPr>
              <a:t> pour la grande majorité des personnels et janvier 2022 </a:t>
            </a:r>
            <a:r>
              <a:rPr lang="fr-FR" sz="1800" dirty="0">
                <a:ea typeface="+mj-ea"/>
                <a:cs typeface="+mj-cs"/>
              </a:rPr>
              <a:t>pour </a:t>
            </a:r>
            <a:r>
              <a:rPr lang="fr-FR" sz="1800" dirty="0" smtClean="0">
                <a:ea typeface="+mj-ea"/>
                <a:cs typeface="+mj-cs"/>
              </a:rPr>
              <a:t>certains corps de la FPH et l’ensemble des agents concernés de la FPT</a:t>
            </a:r>
            <a:r>
              <a:rPr lang="fr-FR" sz="1800" dirty="0">
                <a:ea typeface="+mj-ea"/>
                <a:cs typeface="+mj-cs"/>
              </a:rPr>
              <a:t> </a:t>
            </a:r>
            <a:r>
              <a:rPr lang="fr-FR" sz="1800" dirty="0" smtClean="0">
                <a:ea typeface="+mj-ea"/>
                <a:cs typeface="+mj-cs"/>
              </a:rPr>
              <a:t>et la FPE</a:t>
            </a:r>
            <a:endParaRPr lang="fr-FR" sz="1800" dirty="0">
              <a:ea typeface="+mj-ea"/>
              <a:cs typeface="+mj-cs"/>
            </a:endParaRPr>
          </a:p>
          <a:p>
            <a:pPr marL="0" indent="0" algn="just">
              <a:lnSpc>
                <a:spcPct val="120000"/>
              </a:lnSpc>
              <a:spcBef>
                <a:spcPts val="600"/>
              </a:spcBef>
              <a:buNone/>
            </a:pPr>
            <a:r>
              <a:rPr lang="fr-FR" sz="1800" dirty="0">
                <a:solidFill>
                  <a:prstClr val="black"/>
                </a:solidFill>
              </a:rPr>
              <a:t>E</a:t>
            </a:r>
            <a:r>
              <a:rPr lang="fr-FR" sz="1800" dirty="0" smtClean="0">
                <a:solidFill>
                  <a:prstClr val="black"/>
                </a:solidFill>
              </a:rPr>
              <a:t>xtensions </a:t>
            </a:r>
            <a:r>
              <a:rPr lang="fr-FR" sz="1800" dirty="0">
                <a:solidFill>
                  <a:prstClr val="black"/>
                </a:solidFill>
              </a:rPr>
              <a:t>du </a:t>
            </a:r>
            <a:r>
              <a:rPr lang="fr-FR" sz="1800" dirty="0" smtClean="0">
                <a:solidFill>
                  <a:prstClr val="black"/>
                </a:solidFill>
              </a:rPr>
              <a:t>CTI :  1) aux </a:t>
            </a:r>
            <a:r>
              <a:rPr lang="fr-FR" sz="1800" b="1" dirty="0">
                <a:solidFill>
                  <a:srgbClr val="0A0091"/>
                </a:solidFill>
              </a:rPr>
              <a:t>structures sociales et médico-sociales rattachées aux établissements de santé et aux </a:t>
            </a:r>
            <a:r>
              <a:rPr lang="fr-FR" sz="1800" b="1" dirty="0" smtClean="0">
                <a:solidFill>
                  <a:srgbClr val="0A0091"/>
                </a:solidFill>
              </a:rPr>
              <a:t>EHPAD</a:t>
            </a:r>
            <a:r>
              <a:rPr lang="fr-FR" sz="1800" dirty="0" smtClean="0">
                <a:solidFill>
                  <a:srgbClr val="0A0091"/>
                </a:solidFill>
              </a:rPr>
              <a:t> </a:t>
            </a:r>
            <a:r>
              <a:rPr lang="fr-FR" sz="1800" dirty="0" smtClean="0"/>
              <a:t>depuis le 1</a:t>
            </a:r>
            <a:r>
              <a:rPr lang="fr-FR" sz="1800" baseline="30000" dirty="0" smtClean="0"/>
              <a:t>er</a:t>
            </a:r>
            <a:r>
              <a:rPr lang="fr-FR" sz="1800" dirty="0" smtClean="0"/>
              <a:t> </a:t>
            </a:r>
            <a:r>
              <a:rPr lang="fr-FR" sz="1800" dirty="0" smtClean="0">
                <a:solidFill>
                  <a:prstClr val="black"/>
                </a:solidFill>
              </a:rPr>
              <a:t>juin 2021 - 2) aux personnels soignants </a:t>
            </a:r>
            <a:r>
              <a:rPr lang="fr-FR" sz="1800" b="1" dirty="0" smtClean="0">
                <a:solidFill>
                  <a:srgbClr val="0A0091"/>
                </a:solidFill>
              </a:rPr>
              <a:t>des </a:t>
            </a:r>
            <a:r>
              <a:rPr lang="fr-FR" sz="1800" b="1" dirty="0">
                <a:solidFill>
                  <a:srgbClr val="0A0091"/>
                </a:solidFill>
              </a:rPr>
              <a:t>établissements autonomes du champ social et médico-social</a:t>
            </a:r>
            <a:r>
              <a:rPr lang="fr-FR" sz="1800" dirty="0">
                <a:solidFill>
                  <a:prstClr val="black"/>
                </a:solidFill>
              </a:rPr>
              <a:t> </a:t>
            </a:r>
            <a:r>
              <a:rPr lang="fr-FR" sz="1800" dirty="0" smtClean="0">
                <a:solidFill>
                  <a:prstClr val="black"/>
                </a:solidFill>
              </a:rPr>
              <a:t>à compter du 1</a:t>
            </a:r>
            <a:r>
              <a:rPr lang="fr-FR" sz="1800" baseline="30000" dirty="0" smtClean="0">
                <a:solidFill>
                  <a:prstClr val="black"/>
                </a:solidFill>
              </a:rPr>
              <a:t>er</a:t>
            </a:r>
            <a:r>
              <a:rPr lang="fr-FR" sz="1800" dirty="0" smtClean="0">
                <a:solidFill>
                  <a:prstClr val="black"/>
                </a:solidFill>
              </a:rPr>
              <a:t> octobre 2021 (accord du 28 mai 2021).</a:t>
            </a:r>
            <a:endParaRPr lang="fr-FR" sz="1800" dirty="0">
              <a:solidFill>
                <a:prstClr val="black"/>
              </a:solidFill>
            </a:endParaRPr>
          </a:p>
          <a:p>
            <a:pPr marL="0" indent="0" algn="just">
              <a:lnSpc>
                <a:spcPct val="120000"/>
              </a:lnSpc>
              <a:spcBef>
                <a:spcPts val="600"/>
              </a:spcBef>
              <a:buNone/>
            </a:pPr>
            <a:endParaRPr lang="fr-FR" sz="1800" dirty="0" smtClean="0">
              <a:ea typeface="+mj-ea"/>
              <a:cs typeface="+mj-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8E0697-29D8-F54C-BC64-65304C5A9085}"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6" name="Connecteur droit 5">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0" name="Titre 1"/>
          <p:cNvSpPr>
            <a:spLocks noGrp="1"/>
          </p:cNvSpPr>
          <p:nvPr>
            <p:ph type="title"/>
          </p:nvPr>
        </p:nvSpPr>
        <p:spPr>
          <a:xfrm>
            <a:off x="1187886" y="283658"/>
            <a:ext cx="10515600" cy="499197"/>
          </a:xfrm>
        </p:spPr>
        <p:txBody>
          <a:bodyPr>
            <a:noAutofit/>
          </a:bodyPr>
          <a:lstStyle/>
          <a:p>
            <a:r>
              <a:rPr lang="fr-FR" sz="3600" b="1" dirty="0" smtClean="0">
                <a:solidFill>
                  <a:srgbClr val="0A0091"/>
                </a:solidFill>
                <a:latin typeface="Marianne" panose="02000000000000000000" pitchFamily="2" charset="0"/>
              </a:rPr>
              <a:t>Réalisations du Ségur RH pour les personnels non médicaux </a:t>
            </a:r>
            <a:endParaRPr lang="fr-FR" sz="3600" dirty="0"/>
          </a:p>
        </p:txBody>
      </p:sp>
      <p:pic>
        <p:nvPicPr>
          <p:cNvPr id="11" name="Picture 6" descr="106 MEILLEURES &quot;Symbole Validation&quot; IMAGES, PHOTOS ET ILLUSTRATIONS  VECTORIELLES STOCK | Adob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04" y="1313115"/>
            <a:ext cx="275533" cy="27250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p:cNvPicPr/>
          <p:nvPr/>
        </p:nvPicPr>
        <p:blipFill rotWithShape="1">
          <a:blip r:embed="rId5" cstate="print">
            <a:extLst>
              <a:ext uri="{28A0092B-C50C-407E-A947-70E740481C1C}">
                <a14:useLocalDpi xmlns:a14="http://schemas.microsoft.com/office/drawing/2010/main" val="0"/>
              </a:ext>
            </a:extLst>
          </a:blip>
          <a:srcRect l="1" r="-1331" b="28761"/>
          <a:stretch/>
        </p:blipFill>
        <p:spPr>
          <a:xfrm>
            <a:off x="10904347" y="81107"/>
            <a:ext cx="897997" cy="1712824"/>
          </a:xfrm>
          <a:prstGeom prst="rect">
            <a:avLst/>
          </a:prstGeom>
        </p:spPr>
      </p:pic>
      <p:pic>
        <p:nvPicPr>
          <p:cNvPr id="13" name="Picture 6" descr="106 MEILLEURES &quot;Symbole Validation&quot; IMAGES, PHOTOS ET ILLUSTRATIONS  VECTORIELLES STOCK | Adob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32" y="1727683"/>
            <a:ext cx="275533" cy="2725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106 MEILLEURES &quot;Symbole Validation&quot; IMAGES, PHOTOS ET ILLUSTRATIONS  VECTORIELLES STOCK | Adob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53" y="2800292"/>
            <a:ext cx="275533" cy="2725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106 MEILLEURES &quot;Symbole Validation&quot; IMAGES, PHOTOS ET ILLUSTRATIONS  VECTORIELLES STOCK | Adobe 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33" y="4857139"/>
            <a:ext cx="275533" cy="27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49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20</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325129"/>
            <a:ext cx="10515600" cy="499197"/>
          </a:xfrm>
        </p:spPr>
        <p:txBody>
          <a:bodyPr>
            <a:noAutofit/>
          </a:bodyPr>
          <a:lstStyle/>
          <a:p>
            <a:r>
              <a:rPr lang="fr-FR" sz="3200" b="1" dirty="0" smtClean="0">
                <a:solidFill>
                  <a:srgbClr val="0A0091"/>
                </a:solidFill>
                <a:latin typeface="Marianne" panose="02000000000000000000" pitchFamily="2" charset="0"/>
              </a:rPr>
              <a:t>Revalorisations salariales des infirmiers spécialisés : cas-types</a:t>
            </a:r>
            <a:endParaRPr lang="fr-FR" sz="3200"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682608" y="1434823"/>
            <a:ext cx="0" cy="4511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1814365" y="3734262"/>
            <a:ext cx="973562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3"/>
          <a:stretch>
            <a:fillRect/>
          </a:stretch>
        </p:blipFill>
        <p:spPr>
          <a:xfrm>
            <a:off x="378970" y="1348472"/>
            <a:ext cx="1350960" cy="4516522"/>
          </a:xfrm>
          <a:prstGeom prst="rect">
            <a:avLst/>
          </a:prstGeom>
        </p:spPr>
      </p:pic>
      <p:pic>
        <p:nvPicPr>
          <p:cNvPr id="8" name="Image 7"/>
          <p:cNvPicPr>
            <a:picLocks noChangeAspect="1"/>
          </p:cNvPicPr>
          <p:nvPr/>
        </p:nvPicPr>
        <p:blipFill>
          <a:blip r:embed="rId4"/>
          <a:stretch>
            <a:fillRect/>
          </a:stretch>
        </p:blipFill>
        <p:spPr>
          <a:xfrm>
            <a:off x="1729932" y="1531322"/>
            <a:ext cx="4861130" cy="1987205"/>
          </a:xfrm>
          <a:prstGeom prst="rect">
            <a:avLst/>
          </a:prstGeom>
        </p:spPr>
      </p:pic>
      <p:pic>
        <p:nvPicPr>
          <p:cNvPr id="9" name="Image 8"/>
          <p:cNvPicPr>
            <a:picLocks noChangeAspect="1"/>
          </p:cNvPicPr>
          <p:nvPr/>
        </p:nvPicPr>
        <p:blipFill>
          <a:blip r:embed="rId5"/>
          <a:stretch>
            <a:fillRect/>
          </a:stretch>
        </p:blipFill>
        <p:spPr>
          <a:xfrm>
            <a:off x="6908377" y="1523748"/>
            <a:ext cx="4734518" cy="1856674"/>
          </a:xfrm>
          <a:prstGeom prst="rect">
            <a:avLst/>
          </a:prstGeom>
        </p:spPr>
      </p:pic>
      <p:pic>
        <p:nvPicPr>
          <p:cNvPr id="10" name="Image 9"/>
          <p:cNvPicPr>
            <a:picLocks noChangeAspect="1"/>
          </p:cNvPicPr>
          <p:nvPr/>
        </p:nvPicPr>
        <p:blipFill>
          <a:blip r:embed="rId6"/>
          <a:stretch>
            <a:fillRect/>
          </a:stretch>
        </p:blipFill>
        <p:spPr>
          <a:xfrm>
            <a:off x="1725877" y="3800549"/>
            <a:ext cx="4944609" cy="1977844"/>
          </a:xfrm>
          <a:prstGeom prst="rect">
            <a:avLst/>
          </a:prstGeom>
        </p:spPr>
      </p:pic>
      <p:pic>
        <p:nvPicPr>
          <p:cNvPr id="11" name="Image 10"/>
          <p:cNvPicPr>
            <a:picLocks noChangeAspect="1"/>
          </p:cNvPicPr>
          <p:nvPr/>
        </p:nvPicPr>
        <p:blipFill>
          <a:blip r:embed="rId7"/>
          <a:stretch>
            <a:fillRect/>
          </a:stretch>
        </p:blipFill>
        <p:spPr>
          <a:xfrm>
            <a:off x="6774155" y="3844792"/>
            <a:ext cx="4811347" cy="1912001"/>
          </a:xfrm>
          <a:prstGeom prst="rect">
            <a:avLst/>
          </a:prstGeom>
        </p:spPr>
      </p:pic>
    </p:spTree>
    <p:extLst>
      <p:ext uri="{BB962C8B-B14F-4D97-AF65-F5344CB8AC3E}">
        <p14:creationId xmlns:p14="http://schemas.microsoft.com/office/powerpoint/2010/main" val="2399614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21</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Focus infirmiers de bloc opératoire</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82565" y="1782332"/>
            <a:ext cx="2315344"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572812" y="1782332"/>
            <a:ext cx="224595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063059" y="1782332"/>
            <a:ext cx="2315344"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pic>
        <p:nvPicPr>
          <p:cNvPr id="21" name="Image 20"/>
          <p:cNvPicPr>
            <a:picLocks noChangeAspect="1"/>
          </p:cNvPicPr>
          <p:nvPr/>
        </p:nvPicPr>
        <p:blipFill>
          <a:blip r:embed="rId3"/>
          <a:stretch>
            <a:fillRect/>
          </a:stretch>
        </p:blipFill>
        <p:spPr>
          <a:xfrm>
            <a:off x="1339920" y="1675986"/>
            <a:ext cx="1095434" cy="3662245"/>
          </a:xfrm>
          <a:prstGeom prst="rect">
            <a:avLst/>
          </a:prstGeom>
        </p:spPr>
      </p:pic>
      <p:sp>
        <p:nvSpPr>
          <p:cNvPr id="28" name="Rectangle 27"/>
          <p:cNvSpPr/>
          <p:nvPr/>
        </p:nvSpPr>
        <p:spPr>
          <a:xfrm>
            <a:off x="3082564" y="2211392"/>
            <a:ext cx="2315345" cy="34667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fr-FR" b="1" dirty="0">
                <a:solidFill>
                  <a:srgbClr val="0A0091"/>
                </a:solidFill>
              </a:rPr>
              <a:t>Diplôme d'Etat d'infirmier de bloc opératoire</a:t>
            </a:r>
          </a:p>
          <a:p>
            <a:pPr marL="285750" lvl="0" indent="-285750">
              <a:lnSpc>
                <a:spcPct val="150000"/>
              </a:lnSpc>
              <a:buFont typeface="Arial" panose="020B0604020202020204" pitchFamily="34" charset="0"/>
              <a:buChar char="•"/>
            </a:pPr>
            <a:r>
              <a:rPr lang="fr-FR" dirty="0">
                <a:solidFill>
                  <a:prstClr val="black"/>
                </a:solidFill>
              </a:rPr>
              <a:t>Niveau 6</a:t>
            </a:r>
          </a:p>
        </p:txBody>
      </p:sp>
      <p:sp>
        <p:nvSpPr>
          <p:cNvPr id="29" name="Rectangle 28"/>
          <p:cNvSpPr/>
          <p:nvPr/>
        </p:nvSpPr>
        <p:spPr>
          <a:xfrm>
            <a:off x="5572811" y="2211392"/>
            <a:ext cx="2245957" cy="34667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Avoir réussi les </a:t>
            </a:r>
            <a:r>
              <a:rPr lang="fr-FR" sz="1400" b="1" dirty="0">
                <a:solidFill>
                  <a:srgbClr val="0A0091"/>
                </a:solidFill>
              </a:rPr>
              <a:t>épreuves d'admission</a:t>
            </a:r>
          </a:p>
          <a:p>
            <a:pPr marL="285750" indent="-285750">
              <a:buFont typeface="Arial" panose="020B0604020202020204" pitchFamily="34" charset="0"/>
              <a:buChar char="•"/>
            </a:pPr>
            <a:r>
              <a:rPr lang="fr-FR" sz="1400" dirty="0">
                <a:solidFill>
                  <a:schemeClr val="tx1"/>
                </a:solidFill>
              </a:rPr>
              <a:t>Etre titulaire soit d'un diplôme, certificat ou autre titre permettant d'exercer sans limitation la profession d'infirmier, soit d'un diplôme, certificat ou autre titre permettant d'exercer la profession de sage-femme ou d'une autorisation d'exercice délivrée par le ministre chargé de la </a:t>
            </a:r>
            <a:r>
              <a:rPr lang="fr-FR" sz="1400" dirty="0" smtClean="0">
                <a:solidFill>
                  <a:schemeClr val="tx1"/>
                </a:solidFill>
              </a:rPr>
              <a:t>santé</a:t>
            </a:r>
            <a:endParaRPr lang="fr-FR" sz="1400" dirty="0">
              <a:solidFill>
                <a:schemeClr val="tx1"/>
              </a:solidFill>
            </a:endParaRPr>
          </a:p>
        </p:txBody>
      </p:sp>
      <p:sp>
        <p:nvSpPr>
          <p:cNvPr id="30" name="Rectangle 29"/>
          <p:cNvSpPr/>
          <p:nvPr/>
        </p:nvSpPr>
        <p:spPr>
          <a:xfrm>
            <a:off x="8063058" y="2211394"/>
            <a:ext cx="2315345" cy="23873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600" dirty="0" smtClean="0">
                <a:solidFill>
                  <a:schemeClr val="tx1"/>
                </a:solidFill>
              </a:rPr>
              <a:t>Travaux de </a:t>
            </a:r>
            <a:r>
              <a:rPr lang="fr-FR" sz="1600" b="1" dirty="0" smtClean="0">
                <a:solidFill>
                  <a:srgbClr val="0A0091"/>
                </a:solidFill>
              </a:rPr>
              <a:t>réingénierie de la formation </a:t>
            </a:r>
            <a:r>
              <a:rPr lang="fr-FR" sz="1600" dirty="0" smtClean="0">
                <a:solidFill>
                  <a:schemeClr val="tx1"/>
                </a:solidFill>
              </a:rPr>
              <a:t>débutés en juillet 2021. </a:t>
            </a:r>
          </a:p>
          <a:p>
            <a:r>
              <a:rPr lang="fr-FR" sz="1600" dirty="0" smtClean="0">
                <a:solidFill>
                  <a:schemeClr val="tx1"/>
                </a:solidFill>
              </a:rPr>
              <a:t>Formation en 4 semestres, grade master, diplôme délivré par l’université. </a:t>
            </a:r>
          </a:p>
          <a:p>
            <a:r>
              <a:rPr lang="fr-FR" sz="1600" dirty="0" smtClean="0">
                <a:solidFill>
                  <a:schemeClr val="tx1"/>
                </a:solidFill>
              </a:rPr>
              <a:t>Publication des textes : premier semestre 2022 </a:t>
            </a:r>
            <a:endParaRPr lang="fr-FR" sz="1600" dirty="0">
              <a:solidFill>
                <a:schemeClr val="tx1"/>
              </a:solidFill>
            </a:endParaRPr>
          </a:p>
        </p:txBody>
      </p:sp>
      <p:sp>
        <p:nvSpPr>
          <p:cNvPr id="31" name="Rectangle 30"/>
          <p:cNvSpPr/>
          <p:nvPr/>
        </p:nvSpPr>
        <p:spPr>
          <a:xfrm>
            <a:off x="8063058" y="4689986"/>
            <a:ext cx="2315345" cy="9881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fr-FR" sz="1600" b="1" dirty="0" smtClean="0">
                <a:solidFill>
                  <a:srgbClr val="0A0091"/>
                </a:solidFill>
              </a:rPr>
              <a:t>Hausse des places </a:t>
            </a:r>
            <a:r>
              <a:rPr lang="fr-FR" sz="1600" dirty="0" smtClean="0">
                <a:solidFill>
                  <a:schemeClr val="tx1"/>
                </a:solidFill>
              </a:rPr>
              <a:t>en formation</a:t>
            </a:r>
            <a:endParaRPr lang="fr-FR" sz="1600" dirty="0">
              <a:solidFill>
                <a:schemeClr val="tx1"/>
              </a:solidFill>
            </a:endParaRPr>
          </a:p>
        </p:txBody>
      </p:sp>
    </p:spTree>
    <p:extLst>
      <p:ext uri="{BB962C8B-B14F-4D97-AF65-F5344CB8AC3E}">
        <p14:creationId xmlns:p14="http://schemas.microsoft.com/office/powerpoint/2010/main" val="2919984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22</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Focus puériculteurs</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82565" y="1325132"/>
            <a:ext cx="240829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572812" y="1325132"/>
            <a:ext cx="240829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063059" y="1325132"/>
            <a:ext cx="240829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pic>
        <p:nvPicPr>
          <p:cNvPr id="21" name="Image 20"/>
          <p:cNvPicPr>
            <a:picLocks noChangeAspect="1"/>
          </p:cNvPicPr>
          <p:nvPr/>
        </p:nvPicPr>
        <p:blipFill>
          <a:blip r:embed="rId3"/>
          <a:stretch>
            <a:fillRect/>
          </a:stretch>
        </p:blipFill>
        <p:spPr>
          <a:xfrm>
            <a:off x="1339920" y="1675986"/>
            <a:ext cx="1095434" cy="3662245"/>
          </a:xfrm>
          <a:prstGeom prst="rect">
            <a:avLst/>
          </a:prstGeom>
        </p:spPr>
      </p:pic>
      <p:sp>
        <p:nvSpPr>
          <p:cNvPr id="22" name="Rectangle 21"/>
          <p:cNvSpPr/>
          <p:nvPr/>
        </p:nvSpPr>
        <p:spPr>
          <a:xfrm>
            <a:off x="3082565" y="1754192"/>
            <a:ext cx="2408296" cy="40023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Arial" panose="020B0604020202020204" pitchFamily="34" charset="0"/>
              <a:buChar char="•"/>
            </a:pPr>
            <a:r>
              <a:rPr lang="fr-FR" b="1" dirty="0">
                <a:solidFill>
                  <a:srgbClr val="0A0091"/>
                </a:solidFill>
              </a:rPr>
              <a:t>Diplôme d'Etat d'infirmière puéricultrice</a:t>
            </a:r>
          </a:p>
          <a:p>
            <a:pPr marL="285750" lvl="0" indent="-285750">
              <a:spcAft>
                <a:spcPts val="600"/>
              </a:spcAft>
              <a:buFont typeface="Arial" panose="020B0604020202020204" pitchFamily="34" charset="0"/>
              <a:buChar char="•"/>
            </a:pPr>
            <a:r>
              <a:rPr lang="fr-FR" b="1" dirty="0">
                <a:solidFill>
                  <a:srgbClr val="0A0091"/>
                </a:solidFill>
              </a:rPr>
              <a:t>Bac+4</a:t>
            </a:r>
          </a:p>
          <a:p>
            <a:pPr marL="285750" lvl="0" indent="-285750">
              <a:lnSpc>
                <a:spcPct val="150000"/>
              </a:lnSpc>
              <a:spcAft>
                <a:spcPts val="600"/>
              </a:spcAft>
              <a:buFont typeface="Arial" panose="020B0604020202020204" pitchFamily="34" charset="0"/>
              <a:buChar char="•"/>
            </a:pPr>
            <a:r>
              <a:rPr lang="fr-FR" dirty="0">
                <a:solidFill>
                  <a:prstClr val="black"/>
                </a:solidFill>
              </a:rPr>
              <a:t>Niveau 6 </a:t>
            </a:r>
          </a:p>
        </p:txBody>
      </p:sp>
      <p:sp>
        <p:nvSpPr>
          <p:cNvPr id="23" name="Rectangle 22"/>
          <p:cNvSpPr/>
          <p:nvPr/>
        </p:nvSpPr>
        <p:spPr>
          <a:xfrm>
            <a:off x="8063059" y="1754193"/>
            <a:ext cx="2408296" cy="26113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A0091"/>
                </a:solidFill>
              </a:rPr>
              <a:t>Actualisation du référentiel activités compétences et référentiel de formation ,   </a:t>
            </a:r>
            <a:r>
              <a:rPr lang="fr-FR" sz="1600" b="1" dirty="0" err="1" smtClean="0">
                <a:solidFill>
                  <a:srgbClr val="0A0091"/>
                </a:solidFill>
              </a:rPr>
              <a:t>universitarisation</a:t>
            </a:r>
            <a:r>
              <a:rPr lang="fr-FR" sz="1600" b="1" dirty="0" smtClean="0">
                <a:solidFill>
                  <a:srgbClr val="0A0091"/>
                </a:solidFill>
              </a:rPr>
              <a:t> </a:t>
            </a:r>
            <a:r>
              <a:rPr lang="fr-FR" sz="1600" dirty="0" smtClean="0">
                <a:solidFill>
                  <a:schemeClr val="tx1"/>
                </a:solidFill>
              </a:rPr>
              <a:t>et attribution </a:t>
            </a:r>
            <a:r>
              <a:rPr lang="fr-FR" sz="1600" b="1" dirty="0" smtClean="0">
                <a:solidFill>
                  <a:srgbClr val="0A0091"/>
                </a:solidFill>
              </a:rPr>
              <a:t>grade master </a:t>
            </a:r>
            <a:r>
              <a:rPr lang="fr-FR" sz="1600" dirty="0" smtClean="0">
                <a:solidFill>
                  <a:schemeClr val="tx1"/>
                </a:solidFill>
              </a:rPr>
              <a:t>(2022) </a:t>
            </a:r>
            <a:endParaRPr lang="fr-FR" sz="1600" dirty="0">
              <a:solidFill>
                <a:schemeClr val="tx1"/>
              </a:solidFill>
            </a:endParaRPr>
          </a:p>
          <a:p>
            <a:endParaRPr lang="fr-FR" sz="1600" dirty="0">
              <a:solidFill>
                <a:schemeClr val="tx1"/>
              </a:solidFill>
            </a:endParaRPr>
          </a:p>
        </p:txBody>
      </p:sp>
      <p:sp>
        <p:nvSpPr>
          <p:cNvPr id="24" name="Rectangle 23"/>
          <p:cNvSpPr/>
          <p:nvPr/>
        </p:nvSpPr>
        <p:spPr>
          <a:xfrm>
            <a:off x="8063059" y="4482490"/>
            <a:ext cx="2408296" cy="124816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dirty="0" smtClean="0">
                <a:solidFill>
                  <a:schemeClr val="tx1"/>
                </a:solidFill>
              </a:rPr>
              <a:t>Hausse des places en formation</a:t>
            </a:r>
            <a:endParaRPr lang="fr-FR" sz="1600" dirty="0">
              <a:solidFill>
                <a:schemeClr val="tx1"/>
              </a:solidFill>
            </a:endParaRPr>
          </a:p>
        </p:txBody>
      </p:sp>
      <p:sp>
        <p:nvSpPr>
          <p:cNvPr id="25" name="ZoneTexte 24"/>
          <p:cNvSpPr txBox="1"/>
          <p:nvPr/>
        </p:nvSpPr>
        <p:spPr>
          <a:xfrm>
            <a:off x="5641847" y="1786224"/>
            <a:ext cx="2339261" cy="3970318"/>
          </a:xfrm>
          <a:prstGeom prst="rect">
            <a:avLst/>
          </a:prstGeom>
          <a:noFill/>
        </p:spPr>
        <p:txBody>
          <a:bodyPr wrap="square" rtlCol="0">
            <a:spAutoFit/>
          </a:bodyPr>
          <a:lstStyle/>
          <a:p>
            <a:r>
              <a:rPr lang="fr-FR" sz="1400" dirty="0" smtClean="0"/>
              <a:t>Avoir </a:t>
            </a:r>
            <a:r>
              <a:rPr lang="fr-FR" sz="1400" dirty="0"/>
              <a:t>réussi les </a:t>
            </a:r>
            <a:r>
              <a:rPr lang="fr-FR" sz="1400" b="1" dirty="0">
                <a:solidFill>
                  <a:srgbClr val="0A0091"/>
                </a:solidFill>
              </a:rPr>
              <a:t>épreuves du concours d'admission </a:t>
            </a:r>
            <a:r>
              <a:rPr lang="fr-FR" sz="1400" dirty="0"/>
              <a:t>à la </a:t>
            </a:r>
            <a:r>
              <a:rPr lang="fr-FR" sz="1400" dirty="0" smtClean="0"/>
              <a:t>formation et être  </a:t>
            </a:r>
            <a:r>
              <a:rPr lang="fr-FR" sz="1400" dirty="0"/>
              <a:t>titulaire :</a:t>
            </a:r>
          </a:p>
          <a:p>
            <a:pPr marL="171450" indent="-171450">
              <a:buFontTx/>
              <a:buChar char="-"/>
            </a:pPr>
            <a:r>
              <a:rPr lang="fr-FR" sz="1400" dirty="0" smtClean="0"/>
              <a:t>d'un </a:t>
            </a:r>
            <a:r>
              <a:rPr lang="fr-FR" sz="1400" dirty="0"/>
              <a:t>diplôme, certificat ou autre </a:t>
            </a:r>
            <a:r>
              <a:rPr lang="fr-FR" sz="1400" dirty="0" smtClean="0"/>
              <a:t>titre permettant </a:t>
            </a:r>
            <a:r>
              <a:rPr lang="fr-FR" sz="1400" dirty="0"/>
              <a:t>d'exercer la profession d'infirmier ou d'un certificat, titre ou attestation permettant d'exercer sans limitation la profession d'infirmier </a:t>
            </a:r>
            <a:endParaRPr lang="fr-FR" sz="1400" dirty="0" smtClean="0"/>
          </a:p>
          <a:p>
            <a:pPr marL="171450" indent="-171450">
              <a:buFontTx/>
              <a:buChar char="-"/>
            </a:pPr>
            <a:r>
              <a:rPr lang="fr-FR" sz="1400" dirty="0" smtClean="0"/>
              <a:t>Ou d'un </a:t>
            </a:r>
            <a:r>
              <a:rPr lang="fr-FR" sz="1400" dirty="0"/>
              <a:t>diplôme, certificat ou autre </a:t>
            </a:r>
            <a:r>
              <a:rPr lang="fr-FR" sz="1400" dirty="0" smtClean="0"/>
              <a:t>titre permettant </a:t>
            </a:r>
            <a:r>
              <a:rPr lang="fr-FR" sz="1400" dirty="0"/>
              <a:t>d'exercer la profession de sage-femme ou d'une autorisation d'exercice délivrée par le ministère chargé de la </a:t>
            </a:r>
            <a:r>
              <a:rPr lang="fr-FR" sz="1400" dirty="0" smtClean="0"/>
              <a:t>santé</a:t>
            </a:r>
            <a:endParaRPr lang="fr-FR" sz="1400" dirty="0"/>
          </a:p>
        </p:txBody>
      </p:sp>
      <p:sp>
        <p:nvSpPr>
          <p:cNvPr id="27" name="Rectangle 26"/>
          <p:cNvSpPr/>
          <p:nvPr/>
        </p:nvSpPr>
        <p:spPr>
          <a:xfrm>
            <a:off x="5572812" y="1745814"/>
            <a:ext cx="2408296" cy="40107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03397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23</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647061" y="943073"/>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des </a:t>
            </a:r>
            <a:r>
              <a:rPr lang="fr-FR" sz="2800" b="1" dirty="0" smtClean="0">
                <a:solidFill>
                  <a:srgbClr val="0A0091"/>
                </a:solidFill>
                <a:latin typeface="Marianne" panose="02000000000000000000"/>
              </a:rPr>
              <a:t>IBODE et puériculteurs : détail de la nouvelle grille</a:t>
            </a:r>
            <a:endParaRPr lang="fr-FR" sz="2800" b="1" dirty="0">
              <a:solidFill>
                <a:srgbClr val="0A0091"/>
              </a:solidFill>
              <a:latin typeface="Marianne" panose="02000000000000000000"/>
            </a:endParaRPr>
          </a:p>
        </p:txBody>
      </p:sp>
      <p:sp>
        <p:nvSpPr>
          <p:cNvPr id="41" name="ZoneTexte 40"/>
          <p:cNvSpPr txBox="1"/>
          <p:nvPr/>
        </p:nvSpPr>
        <p:spPr>
          <a:xfrm>
            <a:off x="1882132" y="1322901"/>
            <a:ext cx="4020244" cy="86177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2">
                    <a:lumMod val="75000"/>
                  </a:schemeClr>
                </a:solidFill>
              </a:rPr>
              <a:t> </a:t>
            </a:r>
            <a:r>
              <a:rPr lang="fr-FR" sz="1600" b="1" dirty="0" smtClean="0">
                <a:solidFill>
                  <a:srgbClr val="990033"/>
                </a:solidFill>
              </a:rPr>
              <a:t>16,4</a:t>
            </a:r>
          </a:p>
          <a:p>
            <a:pPr algn="ctr"/>
            <a:endParaRPr lang="fr-FR" sz="1600" dirty="0" smtClean="0">
              <a:solidFill>
                <a:schemeClr val="accent1">
                  <a:lumMod val="50000"/>
                </a:schemeClr>
              </a:solidFill>
            </a:endParaRPr>
          </a:p>
          <a:p>
            <a:pPr algn="ctr"/>
            <a:endParaRPr lang="fr-FR" dirty="0" smtClean="0">
              <a:solidFill>
                <a:schemeClr val="accent1">
                  <a:lumMod val="50000"/>
                </a:schemeClr>
              </a:solidFill>
            </a:endParaRPr>
          </a:p>
        </p:txBody>
      </p:sp>
      <p:sp>
        <p:nvSpPr>
          <p:cNvPr id="42" name="ZoneTexte 41"/>
          <p:cNvSpPr txBox="1"/>
          <p:nvPr/>
        </p:nvSpPr>
        <p:spPr>
          <a:xfrm>
            <a:off x="7814886" y="1272017"/>
            <a:ext cx="4056597" cy="830997"/>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rgbClr val="990033"/>
                </a:solidFill>
              </a:rPr>
              <a:t> 17,01</a:t>
            </a:r>
          </a:p>
          <a:p>
            <a:pPr algn="ctr"/>
            <a:endParaRPr lang="fr-FR" sz="1600" dirty="0" smtClean="0">
              <a:solidFill>
                <a:schemeClr val="accent1">
                  <a:lumMod val="50000"/>
                </a:schemeClr>
              </a:solidFill>
            </a:endParaRPr>
          </a:p>
          <a:p>
            <a:pPr algn="ctr"/>
            <a:endParaRPr lang="fr-FR" sz="1600" dirty="0">
              <a:solidFill>
                <a:schemeClr val="accent1">
                  <a:lumMod val="50000"/>
                </a:schemeClr>
              </a:solidFill>
            </a:endParaRPr>
          </a:p>
        </p:txBody>
      </p:sp>
      <p:cxnSp>
        <p:nvCxnSpPr>
          <p:cNvPr id="44" name="Connecteur droit 43"/>
          <p:cNvCxnSpPr/>
          <p:nvPr/>
        </p:nvCxnSpPr>
        <p:spPr>
          <a:xfrm>
            <a:off x="6096000" y="943563"/>
            <a:ext cx="0" cy="529200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Image 26"/>
          <p:cNvPicPr>
            <a:picLocks noChangeAspect="1"/>
          </p:cNvPicPr>
          <p:nvPr/>
        </p:nvPicPr>
        <p:blipFill>
          <a:blip r:embed="rId3"/>
          <a:stretch>
            <a:fillRect/>
          </a:stretch>
        </p:blipFill>
        <p:spPr>
          <a:xfrm>
            <a:off x="5815591" y="955508"/>
            <a:ext cx="569391" cy="1903583"/>
          </a:xfrm>
          <a:prstGeom prst="rect">
            <a:avLst/>
          </a:prstGeom>
        </p:spPr>
      </p:pic>
      <p:sp>
        <p:nvSpPr>
          <p:cNvPr id="26" name="Rectangle 25"/>
          <p:cNvSpPr/>
          <p:nvPr/>
        </p:nvSpPr>
        <p:spPr>
          <a:xfrm>
            <a:off x="2016232" y="1679580"/>
            <a:ext cx="3763030" cy="1384995"/>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a:t>
            </a:r>
            <a:r>
              <a:rPr lang="fr-FR" sz="1400" dirty="0" smtClean="0">
                <a:solidFill>
                  <a:schemeClr val="accent1">
                    <a:lumMod val="50000"/>
                  </a:schemeClr>
                </a:solidFill>
              </a:rPr>
              <a:t>IBODE ou puer </a:t>
            </a:r>
            <a:r>
              <a:rPr lang="fr-FR" sz="1400" dirty="0">
                <a:solidFill>
                  <a:schemeClr val="accent1">
                    <a:lumMod val="50000"/>
                  </a:schemeClr>
                </a:solidFill>
              </a:rPr>
              <a:t>à l’échelon </a:t>
            </a:r>
            <a:r>
              <a:rPr lang="fr-FR" sz="1400" dirty="0" smtClean="0">
                <a:solidFill>
                  <a:schemeClr val="accent1">
                    <a:lumMod val="50000"/>
                  </a:schemeClr>
                </a:solidFill>
              </a:rPr>
              <a:t>4 </a:t>
            </a:r>
            <a:r>
              <a:rPr lang="fr-FR" sz="1400" dirty="0">
                <a:solidFill>
                  <a:schemeClr val="accent1">
                    <a:lumMod val="50000"/>
                  </a:schemeClr>
                </a:solidFill>
              </a:rPr>
              <a:t>du premier grade de </a:t>
            </a:r>
            <a:r>
              <a:rPr lang="fr-FR" sz="1400" dirty="0" smtClean="0">
                <a:solidFill>
                  <a:schemeClr val="accent1">
                    <a:lumMod val="50000"/>
                  </a:schemeClr>
                </a:solidFill>
              </a:rPr>
              <a:t>l’ancienne grille, reste </a:t>
            </a:r>
            <a:r>
              <a:rPr lang="fr-FR" sz="1400" dirty="0">
                <a:solidFill>
                  <a:schemeClr val="accent1">
                    <a:lumMod val="50000"/>
                  </a:schemeClr>
                </a:solidFill>
              </a:rPr>
              <a:t>à l’échelon </a:t>
            </a:r>
            <a:r>
              <a:rPr lang="fr-FR" sz="1400" dirty="0" smtClean="0">
                <a:solidFill>
                  <a:schemeClr val="accent1">
                    <a:lumMod val="50000"/>
                  </a:schemeClr>
                </a:solidFill>
              </a:rPr>
              <a:t>4 </a:t>
            </a:r>
            <a:r>
              <a:rPr lang="fr-FR" sz="1400" dirty="0">
                <a:solidFill>
                  <a:schemeClr val="accent1">
                    <a:lumMod val="50000"/>
                  </a:schemeClr>
                </a:solidFill>
              </a:rPr>
              <a:t>du </a:t>
            </a:r>
            <a:r>
              <a:rPr lang="fr-FR" sz="1400" dirty="0" smtClean="0">
                <a:solidFill>
                  <a:schemeClr val="accent1">
                    <a:lumMod val="50000"/>
                  </a:schemeClr>
                </a:solidFill>
              </a:rPr>
              <a:t>premier grade de la nouvelle grille, mais </a:t>
            </a:r>
            <a:r>
              <a:rPr lang="fr-FR" sz="1400" dirty="0">
                <a:solidFill>
                  <a:schemeClr val="accent1">
                    <a:lumMod val="50000"/>
                  </a:schemeClr>
                </a:solidFill>
              </a:rPr>
              <a:t>bénéficie d’un </a:t>
            </a:r>
            <a:r>
              <a:rPr lang="fr-FR" sz="1400" b="1" dirty="0">
                <a:solidFill>
                  <a:srgbClr val="990033"/>
                </a:solidFill>
              </a:rPr>
              <a:t>indice majoré de 501 </a:t>
            </a:r>
            <a:r>
              <a:rPr lang="fr-FR" sz="1400" dirty="0">
                <a:solidFill>
                  <a:schemeClr val="accent1">
                    <a:lumMod val="50000"/>
                  </a:schemeClr>
                </a:solidFill>
              </a:rPr>
              <a:t>(soit </a:t>
            </a:r>
            <a:r>
              <a:rPr lang="fr-FR" sz="1400" b="1" dirty="0">
                <a:solidFill>
                  <a:schemeClr val="accent1">
                    <a:lumMod val="50000"/>
                  </a:schemeClr>
                </a:solidFill>
              </a:rPr>
              <a:t>2 </a:t>
            </a:r>
            <a:r>
              <a:rPr lang="fr-FR" sz="1400" b="1" dirty="0" smtClean="0">
                <a:solidFill>
                  <a:schemeClr val="accent1">
                    <a:lumMod val="50000"/>
                  </a:schemeClr>
                </a:solidFill>
              </a:rPr>
              <a:t>348 </a:t>
            </a:r>
            <a:r>
              <a:rPr lang="fr-FR" sz="1400" dirty="0">
                <a:solidFill>
                  <a:schemeClr val="accent1">
                    <a:lumMod val="50000"/>
                  </a:schemeClr>
                </a:solidFill>
              </a:rPr>
              <a:t>euros mensuels brut) au lieu de </a:t>
            </a:r>
            <a:r>
              <a:rPr lang="fr-FR" sz="1400" b="1" dirty="0">
                <a:solidFill>
                  <a:schemeClr val="accent1">
                    <a:lumMod val="50000"/>
                  </a:schemeClr>
                </a:solidFill>
              </a:rPr>
              <a:t>475</a:t>
            </a:r>
            <a:r>
              <a:rPr lang="fr-FR" sz="1400" dirty="0">
                <a:solidFill>
                  <a:schemeClr val="accent1">
                    <a:lumMod val="50000"/>
                  </a:schemeClr>
                </a:solidFill>
              </a:rPr>
              <a:t> (2 </a:t>
            </a:r>
            <a:r>
              <a:rPr lang="fr-FR" sz="1400" dirty="0" smtClean="0">
                <a:solidFill>
                  <a:schemeClr val="accent1">
                    <a:lumMod val="50000"/>
                  </a:schemeClr>
                </a:solidFill>
              </a:rPr>
              <a:t>226 </a:t>
            </a:r>
            <a:r>
              <a:rPr lang="fr-FR" sz="1400" dirty="0">
                <a:solidFill>
                  <a:schemeClr val="accent1">
                    <a:lumMod val="50000"/>
                  </a:schemeClr>
                </a:solidFill>
              </a:rPr>
              <a:t>euros mensuels brut</a:t>
            </a:r>
            <a:r>
              <a:rPr lang="fr-FR" sz="1400" dirty="0" smtClean="0">
                <a:solidFill>
                  <a:schemeClr val="accent1">
                    <a:lumMod val="50000"/>
                  </a:schemeClr>
                </a:solidFill>
              </a:rPr>
              <a:t>), soit </a:t>
            </a:r>
            <a:r>
              <a:rPr lang="fr-FR" sz="1400" b="1" dirty="0" smtClean="0">
                <a:solidFill>
                  <a:srgbClr val="990033"/>
                </a:solidFill>
              </a:rPr>
              <a:t>un gain de 18 points</a:t>
            </a:r>
            <a:r>
              <a:rPr lang="fr-FR" sz="1400" dirty="0" smtClean="0">
                <a:solidFill>
                  <a:schemeClr val="accent1">
                    <a:lumMod val="50000"/>
                  </a:schemeClr>
                </a:solidFill>
              </a:rPr>
              <a:t>.</a:t>
            </a:r>
            <a:endParaRPr lang="fr-FR" sz="1400" dirty="0">
              <a:solidFill>
                <a:schemeClr val="accent1">
                  <a:lumMod val="50000"/>
                </a:schemeClr>
              </a:solidFill>
            </a:endParaRPr>
          </a:p>
        </p:txBody>
      </p:sp>
      <p:sp>
        <p:nvSpPr>
          <p:cNvPr id="21" name="Rectangle 20"/>
          <p:cNvSpPr/>
          <p:nvPr/>
        </p:nvSpPr>
        <p:spPr>
          <a:xfrm>
            <a:off x="8028093" y="1521075"/>
            <a:ext cx="3879719" cy="1384995"/>
          </a:xfrm>
          <a:prstGeom prst="rect">
            <a:avLst/>
          </a:prstGeom>
        </p:spPr>
        <p:txBody>
          <a:bodyPr wrap="square">
            <a:spAutoFit/>
          </a:bodyPr>
          <a:lstStyle/>
          <a:p>
            <a:pPr algn="ctr"/>
            <a:r>
              <a:rPr lang="fr-FR" sz="1400" dirty="0" smtClean="0">
                <a:solidFill>
                  <a:schemeClr val="accent1">
                    <a:lumMod val="50000"/>
                  </a:schemeClr>
                </a:solidFill>
              </a:rPr>
              <a:t>Cas-type : un IBODE ou puer </a:t>
            </a:r>
            <a:r>
              <a:rPr lang="fr-FR" sz="1400" dirty="0">
                <a:solidFill>
                  <a:schemeClr val="accent1">
                    <a:lumMod val="50000"/>
                  </a:schemeClr>
                </a:solidFill>
              </a:rPr>
              <a:t>à l’échelon </a:t>
            </a:r>
            <a:r>
              <a:rPr lang="fr-FR" sz="1400" dirty="0" smtClean="0">
                <a:solidFill>
                  <a:schemeClr val="accent1">
                    <a:lumMod val="50000"/>
                  </a:schemeClr>
                </a:solidFill>
              </a:rPr>
              <a:t>10 du deuxième grade de l’ancienne grille, passe à l’échelon 6 du deuxième grade de la nouvelle grille, </a:t>
            </a:r>
            <a:r>
              <a:rPr lang="fr-FR" sz="1400" dirty="0">
                <a:solidFill>
                  <a:schemeClr val="accent1">
                    <a:lumMod val="50000"/>
                  </a:schemeClr>
                </a:solidFill>
              </a:rPr>
              <a:t>mais bénéficie d’un </a:t>
            </a:r>
            <a:r>
              <a:rPr lang="fr-FR" sz="1400" b="1" dirty="0">
                <a:solidFill>
                  <a:srgbClr val="990033"/>
                </a:solidFill>
              </a:rPr>
              <a:t>indice majoré de 676 </a:t>
            </a:r>
            <a:r>
              <a:rPr lang="fr-FR" sz="1400" dirty="0">
                <a:solidFill>
                  <a:schemeClr val="accent1">
                    <a:lumMod val="50000"/>
                  </a:schemeClr>
                </a:solidFill>
              </a:rPr>
              <a:t>(</a:t>
            </a:r>
            <a:r>
              <a:rPr lang="fr-FR" sz="1400" b="1" dirty="0">
                <a:solidFill>
                  <a:schemeClr val="accent1">
                    <a:lumMod val="50000"/>
                  </a:schemeClr>
                </a:solidFill>
              </a:rPr>
              <a:t>3 </a:t>
            </a:r>
            <a:r>
              <a:rPr lang="fr-FR" sz="1400" b="1" dirty="0" smtClean="0">
                <a:solidFill>
                  <a:schemeClr val="accent1">
                    <a:lumMod val="50000"/>
                  </a:schemeClr>
                </a:solidFill>
              </a:rPr>
              <a:t>168 </a:t>
            </a:r>
            <a:r>
              <a:rPr lang="fr-FR" sz="1400" dirty="0">
                <a:solidFill>
                  <a:schemeClr val="accent1">
                    <a:lumMod val="50000"/>
                  </a:schemeClr>
                </a:solidFill>
              </a:rPr>
              <a:t>euros mensuels brut) au lieu de </a:t>
            </a:r>
            <a:r>
              <a:rPr lang="fr-FR" sz="1400" b="1" dirty="0">
                <a:solidFill>
                  <a:schemeClr val="accent1">
                    <a:lumMod val="50000"/>
                  </a:schemeClr>
                </a:solidFill>
              </a:rPr>
              <a:t>658</a:t>
            </a:r>
            <a:r>
              <a:rPr lang="fr-FR" sz="1400" dirty="0">
                <a:solidFill>
                  <a:schemeClr val="accent1">
                    <a:lumMod val="50000"/>
                  </a:schemeClr>
                </a:solidFill>
              </a:rPr>
              <a:t> (3 </a:t>
            </a:r>
            <a:r>
              <a:rPr lang="fr-FR" sz="1400" dirty="0" smtClean="0">
                <a:solidFill>
                  <a:schemeClr val="accent1">
                    <a:lumMod val="50000"/>
                  </a:schemeClr>
                </a:solidFill>
              </a:rPr>
              <a:t>083 </a:t>
            </a:r>
            <a:r>
              <a:rPr lang="fr-FR" sz="1400" dirty="0">
                <a:solidFill>
                  <a:schemeClr val="accent1">
                    <a:lumMod val="50000"/>
                  </a:schemeClr>
                </a:solidFill>
              </a:rPr>
              <a:t>euros mensuels brut</a:t>
            </a:r>
            <a:r>
              <a:rPr lang="fr-FR" sz="1400" dirty="0" smtClean="0">
                <a:solidFill>
                  <a:schemeClr val="accent1">
                    <a:lumMod val="50000"/>
                  </a:schemeClr>
                </a:solidFill>
              </a:rPr>
              <a:t>), soit </a:t>
            </a:r>
            <a:r>
              <a:rPr lang="fr-FR" sz="1400" b="1" dirty="0" smtClean="0">
                <a:solidFill>
                  <a:srgbClr val="990033"/>
                </a:solidFill>
              </a:rPr>
              <a:t>un gain de 18 points</a:t>
            </a:r>
            <a:r>
              <a:rPr lang="fr-FR" sz="1400" dirty="0" smtClean="0">
                <a:solidFill>
                  <a:schemeClr val="accent1">
                    <a:lumMod val="50000"/>
                  </a:schemeClr>
                </a:solidFill>
              </a:rPr>
              <a:t>.</a:t>
            </a:r>
            <a:endParaRPr lang="fr-FR" sz="1400" dirty="0">
              <a:solidFill>
                <a:schemeClr val="accent1">
                  <a:lumMod val="50000"/>
                </a:schemeClr>
              </a:solidFill>
            </a:endParaRPr>
          </a:p>
        </p:txBody>
      </p:sp>
      <p:sp>
        <p:nvSpPr>
          <p:cNvPr id="24" name="Rectangle 23"/>
          <p:cNvSpPr/>
          <p:nvPr/>
        </p:nvSpPr>
        <p:spPr>
          <a:xfrm>
            <a:off x="647061" y="988252"/>
            <a:ext cx="5141025"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28" name="Rectangle 27"/>
          <p:cNvSpPr/>
          <p:nvPr/>
        </p:nvSpPr>
        <p:spPr>
          <a:xfrm>
            <a:off x="6543501" y="988252"/>
            <a:ext cx="5312019"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291" name="Image 290"/>
          <p:cNvPicPr>
            <a:picLocks noChangeAspect="1"/>
          </p:cNvPicPr>
          <p:nvPr/>
        </p:nvPicPr>
        <p:blipFill>
          <a:blip r:embed="rId4"/>
          <a:stretch>
            <a:fillRect/>
          </a:stretch>
        </p:blipFill>
        <p:spPr>
          <a:xfrm>
            <a:off x="403070" y="3312961"/>
            <a:ext cx="5552726" cy="2518412"/>
          </a:xfrm>
          <a:prstGeom prst="rect">
            <a:avLst/>
          </a:prstGeom>
        </p:spPr>
      </p:pic>
      <p:pic>
        <p:nvPicPr>
          <p:cNvPr id="2" name="Image 1"/>
          <p:cNvPicPr>
            <a:picLocks noChangeAspect="1"/>
          </p:cNvPicPr>
          <p:nvPr/>
        </p:nvPicPr>
        <p:blipFill>
          <a:blip r:embed="rId5"/>
          <a:stretch>
            <a:fillRect/>
          </a:stretch>
        </p:blipFill>
        <p:spPr>
          <a:xfrm>
            <a:off x="647061" y="1348546"/>
            <a:ext cx="1418582" cy="2160864"/>
          </a:xfrm>
          <a:prstGeom prst="rect">
            <a:avLst/>
          </a:prstGeom>
        </p:spPr>
      </p:pic>
      <p:pic>
        <p:nvPicPr>
          <p:cNvPr id="292" name="Image 291"/>
          <p:cNvPicPr>
            <a:picLocks noChangeAspect="1"/>
          </p:cNvPicPr>
          <p:nvPr/>
        </p:nvPicPr>
        <p:blipFill>
          <a:blip r:embed="rId6"/>
          <a:stretch>
            <a:fillRect/>
          </a:stretch>
        </p:blipFill>
        <p:spPr>
          <a:xfrm>
            <a:off x="6376410" y="3005711"/>
            <a:ext cx="5636333" cy="3245370"/>
          </a:xfrm>
          <a:prstGeom prst="rect">
            <a:avLst/>
          </a:prstGeom>
        </p:spPr>
      </p:pic>
      <p:pic>
        <p:nvPicPr>
          <p:cNvPr id="23" name="Image 22"/>
          <p:cNvPicPr>
            <a:picLocks noChangeAspect="1"/>
          </p:cNvPicPr>
          <p:nvPr/>
        </p:nvPicPr>
        <p:blipFill>
          <a:blip r:embed="rId7"/>
          <a:stretch>
            <a:fillRect/>
          </a:stretch>
        </p:blipFill>
        <p:spPr>
          <a:xfrm>
            <a:off x="6597074" y="1317055"/>
            <a:ext cx="1047459" cy="2192355"/>
          </a:xfrm>
          <a:prstGeom prst="rect">
            <a:avLst/>
          </a:prstGeom>
        </p:spPr>
      </p:pic>
    </p:spTree>
    <p:extLst>
      <p:ext uri="{BB962C8B-B14F-4D97-AF65-F5344CB8AC3E}">
        <p14:creationId xmlns:p14="http://schemas.microsoft.com/office/powerpoint/2010/main" val="179560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24</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Focus infirmiers anesthésistes</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82565" y="1487366"/>
            <a:ext cx="2408295"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572812" y="1487366"/>
            <a:ext cx="240829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063059" y="1487366"/>
            <a:ext cx="240829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pic>
        <p:nvPicPr>
          <p:cNvPr id="21" name="Image 20"/>
          <p:cNvPicPr>
            <a:picLocks noChangeAspect="1"/>
          </p:cNvPicPr>
          <p:nvPr/>
        </p:nvPicPr>
        <p:blipFill>
          <a:blip r:embed="rId3"/>
          <a:stretch>
            <a:fillRect/>
          </a:stretch>
        </p:blipFill>
        <p:spPr>
          <a:xfrm>
            <a:off x="1339920" y="1675986"/>
            <a:ext cx="1095434" cy="3662245"/>
          </a:xfrm>
          <a:prstGeom prst="rect">
            <a:avLst/>
          </a:prstGeom>
        </p:spPr>
      </p:pic>
      <p:sp>
        <p:nvSpPr>
          <p:cNvPr id="22" name="Rectangle 21"/>
          <p:cNvSpPr/>
          <p:nvPr/>
        </p:nvSpPr>
        <p:spPr>
          <a:xfrm>
            <a:off x="3082565" y="1916426"/>
            <a:ext cx="2408296" cy="379120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Arial" panose="020B0604020202020204" pitchFamily="34" charset="0"/>
              <a:buChar char="•"/>
            </a:pPr>
            <a:r>
              <a:rPr lang="fr-FR" b="1" dirty="0">
                <a:solidFill>
                  <a:srgbClr val="0A0091"/>
                </a:solidFill>
              </a:rPr>
              <a:t>Diplôme d'Etat d'infirmier anesthésiste</a:t>
            </a:r>
          </a:p>
          <a:p>
            <a:pPr marL="285750" lvl="0" indent="-285750">
              <a:spcAft>
                <a:spcPts val="600"/>
              </a:spcAft>
              <a:buFont typeface="Arial" panose="020B0604020202020204" pitchFamily="34" charset="0"/>
              <a:buChar char="•"/>
            </a:pPr>
            <a:r>
              <a:rPr lang="fr-FR" b="1" dirty="0">
                <a:solidFill>
                  <a:srgbClr val="0A0091"/>
                </a:solidFill>
              </a:rPr>
              <a:t>Bac+5</a:t>
            </a:r>
          </a:p>
          <a:p>
            <a:pPr marL="285750" lvl="0" indent="-285750">
              <a:spcAft>
                <a:spcPts val="600"/>
              </a:spcAft>
              <a:buFont typeface="Arial" panose="020B0604020202020204" pitchFamily="34" charset="0"/>
              <a:buChar char="•"/>
            </a:pPr>
            <a:r>
              <a:rPr lang="fr-FR" dirty="0">
                <a:solidFill>
                  <a:prstClr val="black"/>
                </a:solidFill>
              </a:rPr>
              <a:t>Grade </a:t>
            </a:r>
            <a:r>
              <a:rPr lang="fr-FR" b="1" dirty="0" smtClean="0">
                <a:solidFill>
                  <a:srgbClr val="0A0091"/>
                </a:solidFill>
              </a:rPr>
              <a:t>Master </a:t>
            </a:r>
            <a:r>
              <a:rPr lang="fr-FR" dirty="0" smtClean="0">
                <a:solidFill>
                  <a:schemeClr val="tx1"/>
                </a:solidFill>
              </a:rPr>
              <a:t>(</a:t>
            </a:r>
            <a:r>
              <a:rPr lang="fr-FR" dirty="0">
                <a:solidFill>
                  <a:prstClr val="black"/>
                </a:solidFill>
              </a:rPr>
              <a:t>n</a:t>
            </a:r>
            <a:r>
              <a:rPr lang="fr-FR" dirty="0" smtClean="0">
                <a:solidFill>
                  <a:prstClr val="black"/>
                </a:solidFill>
              </a:rPr>
              <a:t>iveau 7)</a:t>
            </a:r>
            <a:endParaRPr lang="fr-FR" dirty="0">
              <a:solidFill>
                <a:prstClr val="black"/>
              </a:solidFill>
            </a:endParaRPr>
          </a:p>
        </p:txBody>
      </p:sp>
      <p:sp>
        <p:nvSpPr>
          <p:cNvPr id="23" name="Rectangle 22"/>
          <p:cNvSpPr/>
          <p:nvPr/>
        </p:nvSpPr>
        <p:spPr>
          <a:xfrm>
            <a:off x="5572812" y="1916426"/>
            <a:ext cx="2408296" cy="37912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Rectangle 24"/>
          <p:cNvSpPr/>
          <p:nvPr/>
        </p:nvSpPr>
        <p:spPr>
          <a:xfrm>
            <a:off x="8063059" y="1916428"/>
            <a:ext cx="2408296" cy="3791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smtClean="0">
                <a:solidFill>
                  <a:schemeClr val="tx1"/>
                </a:solidFill>
              </a:rPr>
              <a:t>Hausse des places en formation</a:t>
            </a:r>
            <a:endParaRPr lang="fr-FR" dirty="0">
              <a:solidFill>
                <a:schemeClr val="tx1"/>
              </a:solidFill>
            </a:endParaRPr>
          </a:p>
        </p:txBody>
      </p:sp>
      <p:sp>
        <p:nvSpPr>
          <p:cNvPr id="27" name="ZoneTexte 26"/>
          <p:cNvSpPr txBox="1"/>
          <p:nvPr/>
        </p:nvSpPr>
        <p:spPr>
          <a:xfrm>
            <a:off x="5613788" y="1948292"/>
            <a:ext cx="2408296" cy="3785652"/>
          </a:xfrm>
          <a:prstGeom prst="rect">
            <a:avLst/>
          </a:prstGeom>
          <a:noFill/>
        </p:spPr>
        <p:txBody>
          <a:bodyPr wrap="square" rtlCol="0">
            <a:spAutoFit/>
          </a:bodyPr>
          <a:lstStyle/>
          <a:p>
            <a:pPr marL="285750" lvl="0" indent="-285750">
              <a:buFont typeface="Arial" panose="020B0604020202020204" pitchFamily="34" charset="0"/>
              <a:buChar char="•"/>
            </a:pPr>
            <a:r>
              <a:rPr lang="fr-FR" sz="1600" dirty="0"/>
              <a:t>Avoir réussi les </a:t>
            </a:r>
            <a:r>
              <a:rPr lang="fr-FR" sz="1600" b="1" dirty="0">
                <a:solidFill>
                  <a:srgbClr val="0A0091"/>
                </a:solidFill>
              </a:rPr>
              <a:t>épreuves du concours </a:t>
            </a:r>
            <a:r>
              <a:rPr lang="fr-FR" sz="1600" dirty="0"/>
              <a:t>d'admission à la </a:t>
            </a:r>
            <a:r>
              <a:rPr lang="fr-FR" sz="1600" dirty="0" smtClean="0"/>
              <a:t>formation</a:t>
            </a:r>
          </a:p>
          <a:p>
            <a:pPr marL="285750" lvl="0" indent="-285750">
              <a:buFont typeface="Arial" panose="020B0604020202020204" pitchFamily="34" charset="0"/>
              <a:buChar char="•"/>
            </a:pPr>
            <a:r>
              <a:rPr lang="fr-FR" sz="1600" dirty="0" smtClean="0"/>
              <a:t>Justifier d’au moins </a:t>
            </a:r>
            <a:r>
              <a:rPr lang="fr-FR" sz="1600" b="1" dirty="0" smtClean="0">
                <a:solidFill>
                  <a:srgbClr val="0A0091"/>
                </a:solidFill>
              </a:rPr>
              <a:t>2 ans</a:t>
            </a:r>
            <a:r>
              <a:rPr lang="fr-FR" sz="1600" dirty="0" smtClean="0"/>
              <a:t> d’exercice en tant qu’IDE</a:t>
            </a:r>
          </a:p>
          <a:p>
            <a:pPr marL="285750" lvl="0" indent="-285750">
              <a:buFont typeface="Arial" panose="020B0604020202020204" pitchFamily="34" charset="0"/>
              <a:buChar char="•"/>
            </a:pPr>
            <a:r>
              <a:rPr lang="fr-FR" sz="1600" dirty="0"/>
              <a:t>E</a:t>
            </a:r>
            <a:r>
              <a:rPr lang="fr-FR" sz="1600" dirty="0" smtClean="0"/>
              <a:t>tre titulaire soit d'un </a:t>
            </a:r>
            <a:r>
              <a:rPr lang="fr-FR" sz="1600" dirty="0"/>
              <a:t>diplôme, certificat ou autre titre </a:t>
            </a:r>
            <a:r>
              <a:rPr lang="fr-FR" sz="1600" dirty="0" smtClean="0"/>
              <a:t>permettant </a:t>
            </a:r>
            <a:r>
              <a:rPr lang="fr-FR" sz="1600" dirty="0"/>
              <a:t>d'exercer </a:t>
            </a:r>
            <a:r>
              <a:rPr lang="fr-FR" sz="1600" dirty="0" smtClean="0"/>
              <a:t>la </a:t>
            </a:r>
            <a:r>
              <a:rPr lang="fr-FR" sz="1600" dirty="0"/>
              <a:t>profession d'infirmier, soit d'un diplôme ou d'une autorisation d'exercice délivrée par </a:t>
            </a:r>
            <a:r>
              <a:rPr lang="fr-FR" sz="1600" dirty="0" smtClean="0"/>
              <a:t>la DREETS</a:t>
            </a:r>
            <a:endParaRPr lang="fr-FR" sz="1600" dirty="0"/>
          </a:p>
        </p:txBody>
      </p:sp>
    </p:spTree>
    <p:extLst>
      <p:ext uri="{BB962C8B-B14F-4D97-AF65-F5344CB8AC3E}">
        <p14:creationId xmlns:p14="http://schemas.microsoft.com/office/powerpoint/2010/main" val="2675605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25</a:t>
            </a:fld>
            <a:endParaRPr lang="fr-FR" dirty="0"/>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des </a:t>
            </a:r>
            <a:r>
              <a:rPr lang="fr-FR" sz="2800" b="1" dirty="0" smtClean="0">
                <a:solidFill>
                  <a:srgbClr val="0A0091"/>
                </a:solidFill>
                <a:latin typeface="Marianne" panose="02000000000000000000"/>
              </a:rPr>
              <a:t>IADE : détail de la nouvelle grille</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1879261" y="1384625"/>
            <a:ext cx="4020244" cy="86177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2">
                    <a:lumMod val="75000"/>
                  </a:schemeClr>
                </a:solidFill>
              </a:rPr>
              <a:t> </a:t>
            </a:r>
            <a:r>
              <a:rPr lang="fr-FR" sz="1600" b="1" dirty="0" smtClean="0">
                <a:solidFill>
                  <a:srgbClr val="990033"/>
                </a:solidFill>
              </a:rPr>
              <a:t>12,9</a:t>
            </a:r>
          </a:p>
          <a:p>
            <a:pPr algn="ctr"/>
            <a:endParaRPr lang="fr-FR" sz="1600" dirty="0" smtClean="0">
              <a:solidFill>
                <a:schemeClr val="accent1">
                  <a:lumMod val="50000"/>
                </a:schemeClr>
              </a:solidFill>
            </a:endParaRPr>
          </a:p>
          <a:p>
            <a:pPr algn="ctr"/>
            <a:endParaRPr lang="fr-FR" dirty="0" smtClean="0">
              <a:solidFill>
                <a:schemeClr val="accent1">
                  <a:lumMod val="50000"/>
                </a:schemeClr>
              </a:solidFill>
            </a:endParaRPr>
          </a:p>
        </p:txBody>
      </p:sp>
      <p:sp>
        <p:nvSpPr>
          <p:cNvPr id="42" name="ZoneTexte 41"/>
          <p:cNvSpPr txBox="1"/>
          <p:nvPr/>
        </p:nvSpPr>
        <p:spPr>
          <a:xfrm>
            <a:off x="8285979" y="1348248"/>
            <a:ext cx="3479759" cy="830997"/>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rgbClr val="990033"/>
                </a:solidFill>
              </a:rPr>
              <a:t> 24,34</a:t>
            </a:r>
          </a:p>
          <a:p>
            <a:pPr algn="ctr"/>
            <a:endParaRPr lang="fr-FR" sz="1600" dirty="0" smtClean="0">
              <a:solidFill>
                <a:schemeClr val="accent1">
                  <a:lumMod val="50000"/>
                </a:schemeClr>
              </a:solidFill>
            </a:endParaRPr>
          </a:p>
          <a:p>
            <a:pPr algn="ctr"/>
            <a:endParaRPr lang="fr-FR" sz="1600" dirty="0">
              <a:solidFill>
                <a:schemeClr val="accent1">
                  <a:lumMod val="50000"/>
                </a:schemeClr>
              </a:solidFill>
            </a:endParaRPr>
          </a:p>
        </p:txBody>
      </p:sp>
      <p:cxnSp>
        <p:nvCxnSpPr>
          <p:cNvPr id="44" name="Connecteur droit 43"/>
          <p:cNvCxnSpPr/>
          <p:nvPr/>
        </p:nvCxnSpPr>
        <p:spPr>
          <a:xfrm>
            <a:off x="6096000" y="943563"/>
            <a:ext cx="0" cy="529200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Image 26"/>
          <p:cNvPicPr>
            <a:picLocks noChangeAspect="1"/>
          </p:cNvPicPr>
          <p:nvPr/>
        </p:nvPicPr>
        <p:blipFill>
          <a:blip r:embed="rId3"/>
          <a:stretch>
            <a:fillRect/>
          </a:stretch>
        </p:blipFill>
        <p:spPr>
          <a:xfrm>
            <a:off x="5815591" y="943073"/>
            <a:ext cx="569391" cy="1903583"/>
          </a:xfrm>
          <a:prstGeom prst="rect">
            <a:avLst/>
          </a:prstGeom>
        </p:spPr>
      </p:pic>
      <p:sp>
        <p:nvSpPr>
          <p:cNvPr id="21" name="Rectangle 20"/>
          <p:cNvSpPr/>
          <p:nvPr/>
        </p:nvSpPr>
        <p:spPr>
          <a:xfrm>
            <a:off x="8196199" y="1672479"/>
            <a:ext cx="3659321" cy="1384995"/>
          </a:xfrm>
          <a:prstGeom prst="rect">
            <a:avLst/>
          </a:prstGeom>
        </p:spPr>
        <p:txBody>
          <a:bodyPr wrap="square">
            <a:spAutoFit/>
          </a:bodyPr>
          <a:lstStyle/>
          <a:p>
            <a:pPr algn="ctr"/>
            <a:r>
              <a:rPr lang="fr-FR" sz="1400" dirty="0" smtClean="0">
                <a:solidFill>
                  <a:schemeClr val="accent1">
                    <a:lumMod val="50000"/>
                  </a:schemeClr>
                </a:solidFill>
              </a:rPr>
              <a:t>Cas-type : un IADE à </a:t>
            </a:r>
            <a:r>
              <a:rPr lang="fr-FR" sz="1400" dirty="0">
                <a:solidFill>
                  <a:schemeClr val="accent1">
                    <a:lumMod val="50000"/>
                  </a:schemeClr>
                </a:solidFill>
              </a:rPr>
              <a:t>l’échelon </a:t>
            </a:r>
            <a:r>
              <a:rPr lang="fr-FR" sz="1400" dirty="0" smtClean="0">
                <a:solidFill>
                  <a:schemeClr val="accent1">
                    <a:lumMod val="50000"/>
                  </a:schemeClr>
                </a:solidFill>
              </a:rPr>
              <a:t>3 du deuxième grade de l’ancienne grille, reste à l’échelon 3 du deuxième grade 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610 </a:t>
            </a:r>
            <a:r>
              <a:rPr lang="fr-FR" sz="1400" dirty="0" smtClean="0">
                <a:solidFill>
                  <a:schemeClr val="accent1">
                    <a:lumMod val="50000"/>
                  </a:schemeClr>
                </a:solidFill>
              </a:rPr>
              <a:t>(</a:t>
            </a:r>
            <a:r>
              <a:rPr lang="fr-FR" sz="1400" b="1" dirty="0" smtClean="0">
                <a:solidFill>
                  <a:schemeClr val="accent1">
                    <a:lumMod val="50000"/>
                  </a:schemeClr>
                </a:solidFill>
              </a:rPr>
              <a:t>2 858 </a:t>
            </a:r>
            <a:r>
              <a:rPr lang="fr-FR" sz="1400" dirty="0" smtClean="0">
                <a:solidFill>
                  <a:schemeClr val="accent1">
                    <a:lumMod val="50000"/>
                  </a:schemeClr>
                </a:solidFill>
              </a:rPr>
              <a:t>euros </a:t>
            </a:r>
            <a:r>
              <a:rPr lang="fr-FR" sz="1400" dirty="0">
                <a:solidFill>
                  <a:schemeClr val="accent1">
                    <a:lumMod val="50000"/>
                  </a:schemeClr>
                </a:solidFill>
              </a:rPr>
              <a:t>mensuels brut) au lieu de </a:t>
            </a:r>
            <a:r>
              <a:rPr lang="fr-FR" sz="1400" b="1" dirty="0" smtClean="0">
                <a:solidFill>
                  <a:schemeClr val="accent1">
                    <a:lumMod val="50000"/>
                  </a:schemeClr>
                </a:solidFill>
              </a:rPr>
              <a:t>592</a:t>
            </a:r>
            <a:r>
              <a:rPr lang="fr-FR" sz="1400" dirty="0" smtClean="0">
                <a:solidFill>
                  <a:schemeClr val="accent1">
                    <a:lumMod val="50000"/>
                  </a:schemeClr>
                </a:solidFill>
              </a:rPr>
              <a:t> (2 774 euros </a:t>
            </a:r>
            <a:r>
              <a:rPr lang="fr-FR" sz="1400" dirty="0">
                <a:solidFill>
                  <a:schemeClr val="accent1">
                    <a:lumMod val="50000"/>
                  </a:schemeClr>
                </a:solidFill>
              </a:rPr>
              <a:t>mensuels brut</a:t>
            </a:r>
            <a:r>
              <a:rPr lang="fr-FR" sz="1400" dirty="0" smtClean="0">
                <a:solidFill>
                  <a:schemeClr val="accent1">
                    <a:lumMod val="50000"/>
                  </a:schemeClr>
                </a:solidFill>
              </a:rPr>
              <a:t>), soit </a:t>
            </a:r>
            <a:r>
              <a:rPr lang="fr-FR" sz="1400" b="1" dirty="0" smtClean="0">
                <a:solidFill>
                  <a:srgbClr val="990033"/>
                </a:solidFill>
              </a:rPr>
              <a:t>un gain de 18 points</a:t>
            </a:r>
            <a:r>
              <a:rPr lang="fr-FR" sz="1400" dirty="0" smtClean="0">
                <a:solidFill>
                  <a:schemeClr val="accent1">
                    <a:lumMod val="50000"/>
                  </a:schemeClr>
                </a:solidFill>
              </a:rPr>
              <a:t>.</a:t>
            </a:r>
            <a:endParaRPr lang="fr-FR" sz="1400" dirty="0">
              <a:solidFill>
                <a:schemeClr val="accent1">
                  <a:lumMod val="50000"/>
                </a:schemeClr>
              </a:solidFill>
            </a:endParaRPr>
          </a:p>
        </p:txBody>
      </p:sp>
      <p:sp>
        <p:nvSpPr>
          <p:cNvPr id="26" name="Rectangle 25"/>
          <p:cNvSpPr/>
          <p:nvPr/>
        </p:nvSpPr>
        <p:spPr>
          <a:xfrm>
            <a:off x="2073977" y="1697198"/>
            <a:ext cx="3763030" cy="1384995"/>
          </a:xfrm>
          <a:prstGeom prst="rect">
            <a:avLst/>
          </a:prstGeom>
        </p:spPr>
        <p:txBody>
          <a:bodyPr wrap="square">
            <a:spAutoFit/>
          </a:bodyPr>
          <a:lstStyle/>
          <a:p>
            <a:pPr algn="ctr"/>
            <a:r>
              <a:rPr lang="fr-FR" sz="1400" dirty="0" smtClean="0">
                <a:solidFill>
                  <a:schemeClr val="accent1">
                    <a:lumMod val="50000"/>
                  </a:schemeClr>
                </a:solidFill>
              </a:rPr>
              <a:t>Cas-type : un IADE à </a:t>
            </a:r>
            <a:r>
              <a:rPr lang="fr-FR" sz="1400" dirty="0">
                <a:solidFill>
                  <a:schemeClr val="accent1">
                    <a:lumMod val="50000"/>
                  </a:schemeClr>
                </a:solidFill>
              </a:rPr>
              <a:t>l’échelon </a:t>
            </a:r>
            <a:r>
              <a:rPr lang="fr-FR" sz="1400" dirty="0" smtClean="0">
                <a:solidFill>
                  <a:schemeClr val="accent1">
                    <a:lumMod val="50000"/>
                  </a:schemeClr>
                </a:solidFill>
              </a:rPr>
              <a:t>4 </a:t>
            </a:r>
            <a:r>
              <a:rPr lang="fr-FR" sz="1400" dirty="0">
                <a:solidFill>
                  <a:schemeClr val="accent1">
                    <a:lumMod val="50000"/>
                  </a:schemeClr>
                </a:solidFill>
              </a:rPr>
              <a:t>du premier grade de la grille actuelle, </a:t>
            </a:r>
            <a:r>
              <a:rPr lang="fr-FR" sz="1400" dirty="0" smtClean="0">
                <a:solidFill>
                  <a:schemeClr val="accent1">
                    <a:lumMod val="50000"/>
                  </a:schemeClr>
                </a:solidFill>
              </a:rPr>
              <a:t>passe </a:t>
            </a:r>
            <a:r>
              <a:rPr lang="fr-FR" sz="1400" dirty="0">
                <a:solidFill>
                  <a:schemeClr val="accent1">
                    <a:lumMod val="50000"/>
                  </a:schemeClr>
                </a:solidFill>
              </a:rPr>
              <a:t>à l’échelon 3 du </a:t>
            </a:r>
            <a:r>
              <a:rPr lang="fr-FR" sz="1400" dirty="0" smtClean="0">
                <a:solidFill>
                  <a:schemeClr val="accent1">
                    <a:lumMod val="50000"/>
                  </a:schemeClr>
                </a:solidFill>
              </a:rPr>
              <a:t>premier </a:t>
            </a:r>
            <a:r>
              <a:rPr lang="fr-FR" sz="1400" dirty="0">
                <a:solidFill>
                  <a:schemeClr val="accent1">
                    <a:lumMod val="50000"/>
                  </a:schemeClr>
                </a:solidFill>
              </a:rPr>
              <a:t>grade </a:t>
            </a:r>
            <a:r>
              <a:rPr lang="fr-FR" sz="1400" dirty="0" smtClean="0">
                <a:solidFill>
                  <a:schemeClr val="accent1">
                    <a:lumMod val="50000"/>
                  </a:schemeClr>
                </a:solidFill>
              </a:rPr>
              <a:t>de la nouvelle grille, mais </a:t>
            </a:r>
            <a:r>
              <a:rPr lang="fr-FR" sz="1400" dirty="0">
                <a:solidFill>
                  <a:schemeClr val="accent1">
                    <a:lumMod val="50000"/>
                  </a:schemeClr>
                </a:solidFill>
              </a:rPr>
              <a:t>bénéficie d’un </a:t>
            </a:r>
            <a:r>
              <a:rPr lang="fr-FR" sz="1400" b="1" dirty="0">
                <a:solidFill>
                  <a:srgbClr val="990033"/>
                </a:solidFill>
              </a:rPr>
              <a:t>indice majoré de 501 </a:t>
            </a:r>
            <a:r>
              <a:rPr lang="fr-FR" sz="1400" dirty="0">
                <a:solidFill>
                  <a:schemeClr val="accent1">
                    <a:lumMod val="50000"/>
                  </a:schemeClr>
                </a:solidFill>
              </a:rPr>
              <a:t>(soit </a:t>
            </a:r>
            <a:r>
              <a:rPr lang="fr-FR" sz="1400" b="1" dirty="0">
                <a:solidFill>
                  <a:schemeClr val="accent1">
                    <a:lumMod val="50000"/>
                  </a:schemeClr>
                </a:solidFill>
              </a:rPr>
              <a:t>2 </a:t>
            </a:r>
            <a:r>
              <a:rPr lang="fr-FR" sz="1400" b="1" dirty="0" smtClean="0">
                <a:solidFill>
                  <a:schemeClr val="accent1">
                    <a:lumMod val="50000"/>
                  </a:schemeClr>
                </a:solidFill>
              </a:rPr>
              <a:t>348 </a:t>
            </a:r>
            <a:r>
              <a:rPr lang="fr-FR" sz="1400" dirty="0">
                <a:solidFill>
                  <a:schemeClr val="accent1">
                    <a:lumMod val="50000"/>
                  </a:schemeClr>
                </a:solidFill>
              </a:rPr>
              <a:t>euros mensuels brut) au lieu de </a:t>
            </a:r>
            <a:r>
              <a:rPr lang="fr-FR" sz="1400" b="1" dirty="0" smtClean="0">
                <a:solidFill>
                  <a:schemeClr val="accent1">
                    <a:lumMod val="50000"/>
                  </a:schemeClr>
                </a:solidFill>
              </a:rPr>
              <a:t>476</a:t>
            </a:r>
            <a:r>
              <a:rPr lang="fr-FR" sz="1400" dirty="0" smtClean="0">
                <a:solidFill>
                  <a:schemeClr val="accent1">
                    <a:lumMod val="50000"/>
                  </a:schemeClr>
                </a:solidFill>
              </a:rPr>
              <a:t> </a:t>
            </a:r>
            <a:r>
              <a:rPr lang="fr-FR" sz="1400" dirty="0">
                <a:solidFill>
                  <a:schemeClr val="accent1">
                    <a:lumMod val="50000"/>
                  </a:schemeClr>
                </a:solidFill>
              </a:rPr>
              <a:t>(2 </a:t>
            </a:r>
            <a:r>
              <a:rPr lang="fr-FR" sz="1400" dirty="0" smtClean="0">
                <a:solidFill>
                  <a:schemeClr val="accent1">
                    <a:lumMod val="50000"/>
                  </a:schemeClr>
                </a:solidFill>
              </a:rPr>
              <a:t>231 </a:t>
            </a:r>
            <a:r>
              <a:rPr lang="fr-FR" sz="1400" dirty="0">
                <a:solidFill>
                  <a:schemeClr val="accent1">
                    <a:lumMod val="50000"/>
                  </a:schemeClr>
                </a:solidFill>
              </a:rPr>
              <a:t>euros mensuels brut</a:t>
            </a:r>
            <a:r>
              <a:rPr lang="fr-FR" sz="1400" dirty="0" smtClean="0">
                <a:solidFill>
                  <a:schemeClr val="accent1">
                    <a:lumMod val="50000"/>
                  </a:schemeClr>
                </a:solidFill>
              </a:rPr>
              <a:t>), soit </a:t>
            </a:r>
            <a:r>
              <a:rPr lang="fr-FR" sz="1400" b="1" dirty="0" smtClean="0">
                <a:solidFill>
                  <a:srgbClr val="990033"/>
                </a:solidFill>
              </a:rPr>
              <a:t>un gain de 25 points</a:t>
            </a:r>
            <a:r>
              <a:rPr lang="fr-FR" sz="1400" dirty="0" smtClean="0">
                <a:solidFill>
                  <a:schemeClr val="accent1">
                    <a:lumMod val="50000"/>
                  </a:schemeClr>
                </a:solidFill>
              </a:rPr>
              <a:t>.</a:t>
            </a:r>
            <a:endParaRPr lang="fr-FR" sz="1400" dirty="0">
              <a:solidFill>
                <a:schemeClr val="accent1">
                  <a:lumMod val="50000"/>
                </a:schemeClr>
              </a:solidFill>
            </a:endParaRPr>
          </a:p>
        </p:txBody>
      </p:sp>
      <p:sp>
        <p:nvSpPr>
          <p:cNvPr id="28" name="Rectangle 27"/>
          <p:cNvSpPr/>
          <p:nvPr/>
        </p:nvSpPr>
        <p:spPr>
          <a:xfrm>
            <a:off x="666750" y="988252"/>
            <a:ext cx="4948483"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29" name="Rectangle 28"/>
          <p:cNvSpPr/>
          <p:nvPr/>
        </p:nvSpPr>
        <p:spPr>
          <a:xfrm>
            <a:off x="6444360" y="988252"/>
            <a:ext cx="5239720"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pic>
        <p:nvPicPr>
          <p:cNvPr id="2" name="Image 1"/>
          <p:cNvPicPr>
            <a:picLocks noChangeAspect="1"/>
          </p:cNvPicPr>
          <p:nvPr/>
        </p:nvPicPr>
        <p:blipFill>
          <a:blip r:embed="rId4"/>
          <a:stretch>
            <a:fillRect/>
          </a:stretch>
        </p:blipFill>
        <p:spPr>
          <a:xfrm>
            <a:off x="1173480" y="3139922"/>
            <a:ext cx="4543734" cy="2918918"/>
          </a:xfrm>
          <a:prstGeom prst="rect">
            <a:avLst/>
          </a:prstGeom>
        </p:spPr>
      </p:pic>
      <p:pic>
        <p:nvPicPr>
          <p:cNvPr id="7" name="Image 6"/>
          <p:cNvPicPr>
            <a:picLocks noChangeAspect="1"/>
          </p:cNvPicPr>
          <p:nvPr/>
        </p:nvPicPr>
        <p:blipFill>
          <a:blip r:embed="rId5"/>
          <a:stretch>
            <a:fillRect/>
          </a:stretch>
        </p:blipFill>
        <p:spPr>
          <a:xfrm>
            <a:off x="678886" y="1321915"/>
            <a:ext cx="1366166" cy="1979069"/>
          </a:xfrm>
          <a:prstGeom prst="rect">
            <a:avLst/>
          </a:prstGeom>
        </p:spPr>
      </p:pic>
      <p:pic>
        <p:nvPicPr>
          <p:cNvPr id="3" name="Image 2"/>
          <p:cNvPicPr>
            <a:picLocks noChangeAspect="1"/>
          </p:cNvPicPr>
          <p:nvPr/>
        </p:nvPicPr>
        <p:blipFill>
          <a:blip r:embed="rId6"/>
          <a:stretch>
            <a:fillRect/>
          </a:stretch>
        </p:blipFill>
        <p:spPr>
          <a:xfrm>
            <a:off x="6431412" y="3091550"/>
            <a:ext cx="5227320" cy="2911419"/>
          </a:xfrm>
          <a:prstGeom prst="rect">
            <a:avLst/>
          </a:prstGeom>
        </p:spPr>
      </p:pic>
      <p:pic>
        <p:nvPicPr>
          <p:cNvPr id="24" name="Image 23"/>
          <p:cNvPicPr>
            <a:picLocks noChangeAspect="1"/>
          </p:cNvPicPr>
          <p:nvPr/>
        </p:nvPicPr>
        <p:blipFill>
          <a:blip r:embed="rId7"/>
          <a:stretch>
            <a:fillRect/>
          </a:stretch>
        </p:blipFill>
        <p:spPr>
          <a:xfrm>
            <a:off x="6581477" y="1447166"/>
            <a:ext cx="1629114" cy="2236789"/>
          </a:xfrm>
          <a:prstGeom prst="rect">
            <a:avLst/>
          </a:prstGeom>
        </p:spPr>
      </p:pic>
    </p:spTree>
    <p:extLst>
      <p:ext uri="{BB962C8B-B14F-4D97-AF65-F5344CB8AC3E}">
        <p14:creationId xmlns:p14="http://schemas.microsoft.com/office/powerpoint/2010/main" val="2575653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26</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Focus infirmiers en pratique avancée</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82565" y="1782332"/>
            <a:ext cx="239354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572812" y="1782332"/>
            <a:ext cx="239354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063059" y="1782332"/>
            <a:ext cx="2393546" cy="355740"/>
          </a:xfrm>
          <a:prstGeom prst="rect">
            <a:avLst/>
          </a:prstGeom>
          <a:solidFill>
            <a:srgbClr val="87C5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pic>
        <p:nvPicPr>
          <p:cNvPr id="21" name="Image 20"/>
          <p:cNvPicPr>
            <a:picLocks noChangeAspect="1"/>
          </p:cNvPicPr>
          <p:nvPr/>
        </p:nvPicPr>
        <p:blipFill>
          <a:blip r:embed="rId3"/>
          <a:stretch>
            <a:fillRect/>
          </a:stretch>
        </p:blipFill>
        <p:spPr>
          <a:xfrm>
            <a:off x="1339920" y="1675986"/>
            <a:ext cx="1095434" cy="3662245"/>
          </a:xfrm>
          <a:prstGeom prst="rect">
            <a:avLst/>
          </a:prstGeom>
        </p:spPr>
      </p:pic>
      <p:sp>
        <p:nvSpPr>
          <p:cNvPr id="22" name="Rectangle 21"/>
          <p:cNvSpPr/>
          <p:nvPr/>
        </p:nvSpPr>
        <p:spPr>
          <a:xfrm>
            <a:off x="3082564" y="2211392"/>
            <a:ext cx="2393547" cy="31268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fr-FR" b="1" dirty="0" smtClean="0">
                <a:solidFill>
                  <a:srgbClr val="0A0091"/>
                </a:solidFill>
              </a:rPr>
              <a:t>Diplôme d’Etat en pratique avancée </a:t>
            </a:r>
            <a:r>
              <a:rPr lang="fr-FR" dirty="0">
                <a:solidFill>
                  <a:schemeClr val="tx1"/>
                </a:solidFill>
              </a:rPr>
              <a:t>par </a:t>
            </a:r>
            <a:r>
              <a:rPr lang="fr-FR" dirty="0" smtClean="0">
                <a:solidFill>
                  <a:schemeClr val="tx1"/>
                </a:solidFill>
              </a:rPr>
              <a:t>mention et délivré </a:t>
            </a:r>
            <a:r>
              <a:rPr lang="fr-FR" dirty="0">
                <a:solidFill>
                  <a:schemeClr val="tx1"/>
                </a:solidFill>
              </a:rPr>
              <a:t>par une université </a:t>
            </a:r>
            <a:r>
              <a:rPr lang="fr-FR" dirty="0" smtClean="0">
                <a:solidFill>
                  <a:schemeClr val="tx1"/>
                </a:solidFill>
              </a:rPr>
              <a:t>accréditée</a:t>
            </a:r>
          </a:p>
          <a:p>
            <a:pPr marL="285750" indent="-285750">
              <a:spcAft>
                <a:spcPts val="600"/>
              </a:spcAft>
              <a:buFont typeface="Arial" panose="020B0604020202020204" pitchFamily="34" charset="0"/>
              <a:buChar char="•"/>
            </a:pPr>
            <a:r>
              <a:rPr lang="fr-FR" b="1" dirty="0">
                <a:solidFill>
                  <a:srgbClr val="0A0091"/>
                </a:solidFill>
              </a:rPr>
              <a:t>Bac + </a:t>
            </a:r>
            <a:r>
              <a:rPr lang="fr-FR" b="1" dirty="0" smtClean="0">
                <a:solidFill>
                  <a:srgbClr val="0A0091"/>
                </a:solidFill>
              </a:rPr>
              <a:t>5 </a:t>
            </a:r>
            <a:r>
              <a:rPr lang="fr-FR" dirty="0" smtClean="0">
                <a:solidFill>
                  <a:schemeClr val="tx1"/>
                </a:solidFill>
              </a:rPr>
              <a:t>(Grade</a:t>
            </a:r>
            <a:r>
              <a:rPr lang="fr-FR" b="1" dirty="0" smtClean="0">
                <a:solidFill>
                  <a:srgbClr val="0A0091"/>
                </a:solidFill>
              </a:rPr>
              <a:t> master</a:t>
            </a:r>
            <a:r>
              <a:rPr lang="fr-FR" dirty="0" smtClean="0">
                <a:solidFill>
                  <a:schemeClr val="tx1"/>
                </a:solidFill>
              </a:rPr>
              <a:t>)</a:t>
            </a:r>
            <a:endParaRPr lang="fr-FR" dirty="0">
              <a:solidFill>
                <a:schemeClr val="tx1"/>
              </a:solidFill>
            </a:endParaRPr>
          </a:p>
        </p:txBody>
      </p:sp>
      <p:sp>
        <p:nvSpPr>
          <p:cNvPr id="23" name="Rectangle 22"/>
          <p:cNvSpPr/>
          <p:nvPr/>
        </p:nvSpPr>
        <p:spPr>
          <a:xfrm>
            <a:off x="5572811" y="2211393"/>
            <a:ext cx="2393547" cy="31268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smtClean="0">
                <a:solidFill>
                  <a:schemeClr val="tx1"/>
                </a:solidFill>
              </a:rPr>
              <a:t>Diplôme d’Etat infirmier (DEI)</a:t>
            </a:r>
          </a:p>
          <a:p>
            <a:pPr marL="285750" indent="-285750">
              <a:buFont typeface="Arial" panose="020B0604020202020204" pitchFamily="34" charset="0"/>
              <a:buChar char="•"/>
            </a:pPr>
            <a:r>
              <a:rPr lang="fr-FR" sz="1400" dirty="0" smtClean="0">
                <a:solidFill>
                  <a:schemeClr val="tx1"/>
                </a:solidFill>
              </a:rPr>
              <a:t>En </a:t>
            </a:r>
            <a:r>
              <a:rPr lang="fr-FR" sz="1400" b="1" dirty="0" smtClean="0">
                <a:solidFill>
                  <a:srgbClr val="0A0091"/>
                </a:solidFill>
              </a:rPr>
              <a:t>formation initiale </a:t>
            </a:r>
            <a:r>
              <a:rPr lang="fr-FR" sz="1400" dirty="0" smtClean="0">
                <a:solidFill>
                  <a:schemeClr val="tx1"/>
                </a:solidFill>
              </a:rPr>
              <a:t>à la suite de l’obtention du DEI</a:t>
            </a:r>
          </a:p>
          <a:p>
            <a:pPr marL="285750" indent="-285750">
              <a:buFont typeface="Arial" panose="020B0604020202020204" pitchFamily="34" charset="0"/>
              <a:buChar char="•"/>
            </a:pPr>
            <a:r>
              <a:rPr lang="fr-FR" sz="1400" dirty="0" smtClean="0">
                <a:solidFill>
                  <a:schemeClr val="tx1"/>
                </a:solidFill>
              </a:rPr>
              <a:t>En </a:t>
            </a:r>
            <a:r>
              <a:rPr lang="fr-FR" sz="1400" b="1" dirty="0" smtClean="0">
                <a:solidFill>
                  <a:srgbClr val="0A0091"/>
                </a:solidFill>
              </a:rPr>
              <a:t>formation continue </a:t>
            </a:r>
            <a:r>
              <a:rPr lang="fr-FR" sz="1400" dirty="0" smtClean="0">
                <a:solidFill>
                  <a:schemeClr val="tx1"/>
                </a:solidFill>
              </a:rPr>
              <a:t>selon expériences et prise en charge financière</a:t>
            </a:r>
          </a:p>
          <a:p>
            <a:pPr marL="285750" indent="-285750">
              <a:buFont typeface="Arial" panose="020B0604020202020204" pitchFamily="34" charset="0"/>
              <a:buChar char="•"/>
            </a:pPr>
            <a:r>
              <a:rPr lang="fr-FR" sz="1400" b="1" dirty="0" smtClean="0">
                <a:solidFill>
                  <a:srgbClr val="0A0091"/>
                </a:solidFill>
              </a:rPr>
              <a:t>3 années d’expérience </a:t>
            </a:r>
            <a:r>
              <a:rPr lang="fr-FR" sz="1400" dirty="0" smtClean="0">
                <a:solidFill>
                  <a:schemeClr val="tx1"/>
                </a:solidFill>
              </a:rPr>
              <a:t>en tant qu’ISG</a:t>
            </a:r>
          </a:p>
          <a:p>
            <a:pPr marL="285750" indent="-285750">
              <a:buFont typeface="Arial" panose="020B0604020202020204" pitchFamily="34" charset="0"/>
              <a:buChar char="•"/>
            </a:pPr>
            <a:r>
              <a:rPr lang="fr-FR" sz="1400" dirty="0" smtClean="0">
                <a:solidFill>
                  <a:schemeClr val="tx1"/>
                </a:solidFill>
              </a:rPr>
              <a:t>Inscription au </a:t>
            </a:r>
            <a:r>
              <a:rPr lang="fr-FR" sz="1400" b="1" dirty="0" smtClean="0">
                <a:solidFill>
                  <a:srgbClr val="0A0091"/>
                </a:solidFill>
              </a:rPr>
              <a:t>tableau ordinal</a:t>
            </a:r>
            <a:r>
              <a:rPr lang="fr-FR" sz="1400" b="1" dirty="0" smtClean="0">
                <a:solidFill>
                  <a:schemeClr val="tx1"/>
                </a:solidFill>
              </a:rPr>
              <a:t> </a:t>
            </a:r>
            <a:r>
              <a:rPr lang="fr-FR" sz="1400" dirty="0" smtClean="0">
                <a:solidFill>
                  <a:schemeClr val="tx1"/>
                </a:solidFill>
              </a:rPr>
              <a:t>(et RPPS en 2022</a:t>
            </a:r>
            <a:r>
              <a:rPr lang="fr-FR" sz="1400" dirty="0">
                <a:solidFill>
                  <a:schemeClr val="tx1"/>
                </a:solidFill>
              </a:rPr>
              <a:t>)</a:t>
            </a:r>
          </a:p>
        </p:txBody>
      </p:sp>
      <p:sp>
        <p:nvSpPr>
          <p:cNvPr id="24" name="Rectangle 23"/>
          <p:cNvSpPr/>
          <p:nvPr/>
        </p:nvSpPr>
        <p:spPr>
          <a:xfrm>
            <a:off x="8063058" y="2211394"/>
            <a:ext cx="2393547" cy="9005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fr-FR" sz="1400" dirty="0" smtClean="0">
                <a:solidFill>
                  <a:schemeClr val="tx1"/>
                </a:solidFill>
              </a:rPr>
              <a:t>Élargissement des compétences à la </a:t>
            </a:r>
            <a:r>
              <a:rPr lang="fr-FR" sz="1400" b="1" dirty="0" smtClean="0">
                <a:solidFill>
                  <a:srgbClr val="0A0091"/>
                </a:solidFill>
              </a:rPr>
              <a:t>primo-prescription</a:t>
            </a:r>
            <a:r>
              <a:rPr lang="fr-FR" sz="1400" dirty="0" smtClean="0">
                <a:solidFill>
                  <a:srgbClr val="0A0091"/>
                </a:solidFill>
              </a:rPr>
              <a:t> </a:t>
            </a:r>
            <a:r>
              <a:rPr lang="fr-FR" sz="1400" dirty="0" smtClean="0">
                <a:solidFill>
                  <a:schemeClr val="tx1"/>
                </a:solidFill>
              </a:rPr>
              <a:t>selon une liste établie (2022)</a:t>
            </a:r>
          </a:p>
        </p:txBody>
      </p:sp>
      <p:sp>
        <p:nvSpPr>
          <p:cNvPr id="25" name="Rectangle 24"/>
          <p:cNvSpPr/>
          <p:nvPr/>
        </p:nvSpPr>
        <p:spPr>
          <a:xfrm>
            <a:off x="8063058" y="3185254"/>
            <a:ext cx="2393547" cy="21446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fr-FR" sz="1400" dirty="0">
                <a:solidFill>
                  <a:schemeClr val="tx1"/>
                </a:solidFill>
              </a:rPr>
              <a:t>A ce jour, plus de </a:t>
            </a:r>
            <a:r>
              <a:rPr lang="fr-FR" sz="1400" b="1" dirty="0">
                <a:solidFill>
                  <a:srgbClr val="0A0091"/>
                </a:solidFill>
              </a:rPr>
              <a:t>850 places </a:t>
            </a:r>
            <a:r>
              <a:rPr lang="fr-FR" sz="1400" dirty="0">
                <a:solidFill>
                  <a:schemeClr val="tx1"/>
                </a:solidFill>
              </a:rPr>
              <a:t>disponibles et près de </a:t>
            </a:r>
            <a:r>
              <a:rPr lang="fr-FR" sz="1400" b="1" dirty="0">
                <a:solidFill>
                  <a:srgbClr val="0A0091"/>
                </a:solidFill>
              </a:rPr>
              <a:t>1 000 diplômés</a:t>
            </a:r>
          </a:p>
          <a:p>
            <a:pPr marL="171450" lvl="0" indent="-171450">
              <a:buFont typeface="Arial" panose="020B0604020202020204" pitchFamily="34" charset="0"/>
              <a:buChar char="•"/>
            </a:pPr>
            <a:r>
              <a:rPr lang="fr-FR" sz="1400" dirty="0" smtClean="0">
                <a:solidFill>
                  <a:schemeClr val="tx1"/>
                </a:solidFill>
              </a:rPr>
              <a:t>Augmentation du </a:t>
            </a:r>
            <a:r>
              <a:rPr lang="fr-FR" sz="1400" dirty="0">
                <a:solidFill>
                  <a:schemeClr val="tx1"/>
                </a:solidFill>
              </a:rPr>
              <a:t>nombre de places de formation avec pour objectif 3 000 IPA en 2022, puis </a:t>
            </a:r>
            <a:r>
              <a:rPr lang="fr-FR" sz="1400" b="1" dirty="0" smtClean="0">
                <a:solidFill>
                  <a:srgbClr val="0A0091"/>
                </a:solidFill>
              </a:rPr>
              <a:t>5 000 en 2024 diplômés ou en formation</a:t>
            </a:r>
          </a:p>
        </p:txBody>
      </p:sp>
    </p:spTree>
    <p:extLst>
      <p:ext uri="{BB962C8B-B14F-4D97-AF65-F5344CB8AC3E}">
        <p14:creationId xmlns:p14="http://schemas.microsoft.com/office/powerpoint/2010/main" val="357956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27</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des </a:t>
            </a:r>
            <a:r>
              <a:rPr lang="fr-FR" sz="2800" b="1" dirty="0" smtClean="0">
                <a:solidFill>
                  <a:srgbClr val="0A0091"/>
                </a:solidFill>
                <a:latin typeface="Marianne" panose="02000000000000000000"/>
              </a:rPr>
              <a:t>IPA : détail de la nouvelle grille</a:t>
            </a:r>
            <a:endParaRPr lang="fr-FR" sz="2800" b="1" dirty="0">
              <a:solidFill>
                <a:srgbClr val="0A0091"/>
              </a:solidFill>
              <a:latin typeface="Marianne" panose="02000000000000000000"/>
            </a:endParaRPr>
          </a:p>
        </p:txBody>
      </p:sp>
      <p:sp>
        <p:nvSpPr>
          <p:cNvPr id="41" name="ZoneTexte 40"/>
          <p:cNvSpPr txBox="1"/>
          <p:nvPr/>
        </p:nvSpPr>
        <p:spPr>
          <a:xfrm>
            <a:off x="2518393" y="1418624"/>
            <a:ext cx="3288625" cy="369332"/>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dirty="0" smtClean="0">
                <a:solidFill>
                  <a:schemeClr val="accent1">
                    <a:lumMod val="50000"/>
                  </a:schemeClr>
                </a:solidFill>
              </a:rPr>
              <a:t> </a:t>
            </a:r>
            <a:r>
              <a:rPr lang="fr-FR" b="1" dirty="0" smtClean="0">
                <a:solidFill>
                  <a:srgbClr val="990033"/>
                </a:solidFill>
              </a:rPr>
              <a:t>11</a:t>
            </a:r>
            <a:endParaRPr lang="fr-FR" sz="1600" b="1" dirty="0" smtClean="0">
              <a:solidFill>
                <a:srgbClr val="990033"/>
              </a:solidFill>
            </a:endParaRPr>
          </a:p>
        </p:txBody>
      </p:sp>
      <p:cxnSp>
        <p:nvCxnSpPr>
          <p:cNvPr id="44" name="Connecteur droit 43"/>
          <p:cNvCxnSpPr/>
          <p:nvPr/>
        </p:nvCxnSpPr>
        <p:spPr>
          <a:xfrm>
            <a:off x="6096000" y="943563"/>
            <a:ext cx="0" cy="529200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Image 26"/>
          <p:cNvPicPr>
            <a:picLocks noChangeAspect="1"/>
          </p:cNvPicPr>
          <p:nvPr/>
        </p:nvPicPr>
        <p:blipFill>
          <a:blip r:embed="rId3"/>
          <a:stretch>
            <a:fillRect/>
          </a:stretch>
        </p:blipFill>
        <p:spPr>
          <a:xfrm>
            <a:off x="5815591" y="943073"/>
            <a:ext cx="569391" cy="1903583"/>
          </a:xfrm>
          <a:prstGeom prst="rect">
            <a:avLst/>
          </a:prstGeom>
        </p:spPr>
      </p:pic>
      <p:sp>
        <p:nvSpPr>
          <p:cNvPr id="21" name="Rectangle 20"/>
          <p:cNvSpPr/>
          <p:nvPr/>
        </p:nvSpPr>
        <p:spPr>
          <a:xfrm>
            <a:off x="8130143" y="1946499"/>
            <a:ext cx="3682036" cy="1384995"/>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IPA à l’échelon </a:t>
            </a:r>
            <a:r>
              <a:rPr lang="fr-FR" sz="1400" dirty="0" smtClean="0">
                <a:solidFill>
                  <a:schemeClr val="accent1">
                    <a:lumMod val="50000"/>
                  </a:schemeClr>
                </a:solidFill>
              </a:rPr>
              <a:t>5 </a:t>
            </a:r>
            <a:r>
              <a:rPr lang="fr-FR" sz="1400" dirty="0">
                <a:solidFill>
                  <a:schemeClr val="accent1">
                    <a:lumMod val="50000"/>
                  </a:schemeClr>
                </a:solidFill>
              </a:rPr>
              <a:t>du </a:t>
            </a:r>
            <a:r>
              <a:rPr lang="fr-FR" sz="1400" dirty="0" smtClean="0">
                <a:solidFill>
                  <a:schemeClr val="accent1">
                    <a:lumMod val="50000"/>
                  </a:schemeClr>
                </a:solidFill>
              </a:rPr>
              <a:t>deuxième </a:t>
            </a:r>
            <a:r>
              <a:rPr lang="fr-FR" sz="1400" dirty="0">
                <a:solidFill>
                  <a:schemeClr val="accent1">
                    <a:lumMod val="50000"/>
                  </a:schemeClr>
                </a:solidFill>
              </a:rPr>
              <a:t>grade de </a:t>
            </a:r>
            <a:r>
              <a:rPr lang="fr-FR" sz="1400" dirty="0" smtClean="0">
                <a:solidFill>
                  <a:schemeClr val="accent1">
                    <a:lumMod val="50000"/>
                  </a:schemeClr>
                </a:solidFill>
              </a:rPr>
              <a:t>l’ancienne grille passe </a:t>
            </a:r>
            <a:r>
              <a:rPr lang="fr-FR" sz="1400" dirty="0">
                <a:solidFill>
                  <a:schemeClr val="accent1">
                    <a:lumMod val="50000"/>
                  </a:schemeClr>
                </a:solidFill>
              </a:rPr>
              <a:t>à l’échelon 4 du </a:t>
            </a:r>
            <a:r>
              <a:rPr lang="fr-FR" sz="1400" dirty="0" smtClean="0">
                <a:solidFill>
                  <a:schemeClr val="accent1">
                    <a:lumMod val="50000"/>
                  </a:schemeClr>
                </a:solidFill>
              </a:rPr>
              <a:t>deuxième grade 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643 </a:t>
            </a:r>
            <a:r>
              <a:rPr lang="fr-FR" sz="1400" dirty="0">
                <a:solidFill>
                  <a:schemeClr val="accent1">
                    <a:lumMod val="50000"/>
                  </a:schemeClr>
                </a:solidFill>
              </a:rPr>
              <a:t>(soit </a:t>
            </a:r>
            <a:r>
              <a:rPr lang="fr-FR" sz="1400" b="1" dirty="0" smtClean="0">
                <a:solidFill>
                  <a:schemeClr val="accent1">
                    <a:lumMod val="50000"/>
                  </a:schemeClr>
                </a:solidFill>
              </a:rPr>
              <a:t>3 013 </a:t>
            </a:r>
            <a:r>
              <a:rPr lang="fr-FR" sz="1400" dirty="0" smtClean="0">
                <a:solidFill>
                  <a:schemeClr val="accent1">
                    <a:lumMod val="50000"/>
                  </a:schemeClr>
                </a:solidFill>
              </a:rPr>
              <a:t>euros </a:t>
            </a:r>
            <a:r>
              <a:rPr lang="fr-FR" sz="1400" dirty="0">
                <a:solidFill>
                  <a:schemeClr val="accent1">
                    <a:lumMod val="50000"/>
                  </a:schemeClr>
                </a:solidFill>
              </a:rPr>
              <a:t>mensuels brut) au lieu de </a:t>
            </a:r>
            <a:r>
              <a:rPr lang="fr-FR" sz="1400" b="1" dirty="0" smtClean="0">
                <a:solidFill>
                  <a:schemeClr val="accent1">
                    <a:lumMod val="50000"/>
                  </a:schemeClr>
                </a:solidFill>
              </a:rPr>
              <a:t>630 </a:t>
            </a:r>
            <a:r>
              <a:rPr lang="fr-FR" sz="1400" dirty="0" smtClean="0">
                <a:solidFill>
                  <a:schemeClr val="accent1">
                    <a:lumMod val="50000"/>
                  </a:schemeClr>
                </a:solidFill>
              </a:rPr>
              <a:t>(2 952 </a:t>
            </a:r>
            <a:r>
              <a:rPr lang="fr-FR" sz="1400" dirty="0">
                <a:solidFill>
                  <a:schemeClr val="accent1">
                    <a:lumMod val="50000"/>
                  </a:schemeClr>
                </a:solidFill>
              </a:rPr>
              <a:t>euros mensuels brut), soit </a:t>
            </a:r>
            <a:r>
              <a:rPr lang="fr-FR" sz="1400" b="1" dirty="0">
                <a:solidFill>
                  <a:srgbClr val="990033"/>
                </a:solidFill>
              </a:rPr>
              <a:t>un gain de </a:t>
            </a:r>
            <a:r>
              <a:rPr lang="fr-FR" sz="1400" b="1" dirty="0" smtClean="0">
                <a:solidFill>
                  <a:srgbClr val="990033"/>
                </a:solidFill>
              </a:rPr>
              <a:t>13 </a:t>
            </a:r>
            <a:r>
              <a:rPr lang="fr-FR" sz="1400" b="1" dirty="0">
                <a:solidFill>
                  <a:srgbClr val="990033"/>
                </a:solidFill>
              </a:rPr>
              <a:t>points</a:t>
            </a:r>
            <a:r>
              <a:rPr lang="fr-FR" sz="1400" dirty="0">
                <a:solidFill>
                  <a:schemeClr val="accent1">
                    <a:lumMod val="50000"/>
                  </a:schemeClr>
                </a:solidFill>
              </a:rPr>
              <a:t>.</a:t>
            </a:r>
          </a:p>
        </p:txBody>
      </p:sp>
      <p:sp>
        <p:nvSpPr>
          <p:cNvPr id="26" name="Rectangle 25"/>
          <p:cNvSpPr/>
          <p:nvPr/>
        </p:nvSpPr>
        <p:spPr>
          <a:xfrm>
            <a:off x="2450114" y="1872429"/>
            <a:ext cx="3365477" cy="1600438"/>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a:t>
            </a:r>
            <a:r>
              <a:rPr lang="fr-FR" sz="1400" dirty="0" smtClean="0">
                <a:solidFill>
                  <a:schemeClr val="accent1">
                    <a:lumMod val="50000"/>
                  </a:schemeClr>
                </a:solidFill>
              </a:rPr>
              <a:t>IPA </a:t>
            </a:r>
            <a:r>
              <a:rPr lang="fr-FR" sz="1400" dirty="0">
                <a:solidFill>
                  <a:schemeClr val="accent1">
                    <a:lumMod val="50000"/>
                  </a:schemeClr>
                </a:solidFill>
              </a:rPr>
              <a:t>à l’échelon 4 du premier grade de </a:t>
            </a:r>
            <a:r>
              <a:rPr lang="fr-FR" sz="1400" dirty="0" smtClean="0">
                <a:solidFill>
                  <a:schemeClr val="accent1">
                    <a:lumMod val="50000"/>
                  </a:schemeClr>
                </a:solidFill>
              </a:rPr>
              <a:t>l’ancienne grille reste à l’échelon 4 du premier grade 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529 </a:t>
            </a:r>
            <a:r>
              <a:rPr lang="fr-FR" sz="1400" dirty="0">
                <a:solidFill>
                  <a:schemeClr val="accent1">
                    <a:lumMod val="50000"/>
                  </a:schemeClr>
                </a:solidFill>
              </a:rPr>
              <a:t>(soit </a:t>
            </a:r>
            <a:r>
              <a:rPr lang="fr-FR" sz="1400" b="1" dirty="0" smtClean="0">
                <a:solidFill>
                  <a:schemeClr val="accent1">
                    <a:lumMod val="50000"/>
                  </a:schemeClr>
                </a:solidFill>
              </a:rPr>
              <a:t>2 479 </a:t>
            </a:r>
            <a:r>
              <a:rPr lang="fr-FR" sz="1400" dirty="0" smtClean="0">
                <a:solidFill>
                  <a:schemeClr val="accent1">
                    <a:lumMod val="50000"/>
                  </a:schemeClr>
                </a:solidFill>
              </a:rPr>
              <a:t>euros </a:t>
            </a:r>
            <a:r>
              <a:rPr lang="fr-FR" sz="1400" dirty="0">
                <a:solidFill>
                  <a:schemeClr val="accent1">
                    <a:lumMod val="50000"/>
                  </a:schemeClr>
                </a:solidFill>
              </a:rPr>
              <a:t>mensuels brut) au lieu de </a:t>
            </a:r>
            <a:r>
              <a:rPr lang="fr-FR" sz="1400" b="1" dirty="0" smtClean="0">
                <a:solidFill>
                  <a:schemeClr val="accent1">
                    <a:lumMod val="50000"/>
                  </a:schemeClr>
                </a:solidFill>
              </a:rPr>
              <a:t>505</a:t>
            </a:r>
            <a:r>
              <a:rPr lang="fr-FR" sz="1400" dirty="0" smtClean="0">
                <a:solidFill>
                  <a:schemeClr val="accent1">
                    <a:lumMod val="50000"/>
                  </a:schemeClr>
                </a:solidFill>
              </a:rPr>
              <a:t> (2 366 </a:t>
            </a:r>
            <a:r>
              <a:rPr lang="fr-FR" sz="1400" dirty="0">
                <a:solidFill>
                  <a:schemeClr val="accent1">
                    <a:lumMod val="50000"/>
                  </a:schemeClr>
                </a:solidFill>
              </a:rPr>
              <a:t>euros mensuels brut</a:t>
            </a:r>
            <a:r>
              <a:rPr lang="fr-FR" sz="1400" dirty="0" smtClean="0">
                <a:solidFill>
                  <a:schemeClr val="accent1">
                    <a:lumMod val="50000"/>
                  </a:schemeClr>
                </a:solidFill>
              </a:rPr>
              <a:t>), soit </a:t>
            </a:r>
            <a:r>
              <a:rPr lang="fr-FR" sz="1400" b="1" dirty="0" smtClean="0">
                <a:solidFill>
                  <a:srgbClr val="990033"/>
                </a:solidFill>
              </a:rPr>
              <a:t>un gain de 24 points</a:t>
            </a:r>
            <a:r>
              <a:rPr lang="fr-FR" sz="1400" dirty="0" smtClean="0">
                <a:solidFill>
                  <a:schemeClr val="accent1">
                    <a:lumMod val="50000"/>
                  </a:schemeClr>
                </a:solidFill>
              </a:rPr>
              <a:t>.</a:t>
            </a:r>
            <a:endParaRPr lang="fr-FR" sz="1400" dirty="0">
              <a:solidFill>
                <a:schemeClr val="accent1">
                  <a:lumMod val="50000"/>
                </a:schemeClr>
              </a:solidFill>
            </a:endParaRPr>
          </a:p>
        </p:txBody>
      </p:sp>
      <p:sp>
        <p:nvSpPr>
          <p:cNvPr id="29" name="ZoneTexte 28"/>
          <p:cNvSpPr txBox="1"/>
          <p:nvPr/>
        </p:nvSpPr>
        <p:spPr>
          <a:xfrm>
            <a:off x="8290889" y="1370907"/>
            <a:ext cx="3382621" cy="584775"/>
          </a:xfrm>
          <a:prstGeom prst="rect">
            <a:avLst/>
          </a:prstGeom>
          <a:noFill/>
        </p:spPr>
        <p:txBody>
          <a:bodyPr wrap="square" rtlCol="0">
            <a:spAutoFit/>
          </a:bodyPr>
          <a:lstStyle/>
          <a:p>
            <a:pPr algn="ctr"/>
            <a:r>
              <a:rPr lang="fr-FR" sz="1600" b="1" u="sng" dirty="0" smtClean="0">
                <a:solidFill>
                  <a:schemeClr val="accent1">
                    <a:lumMod val="50000"/>
                  </a:schemeClr>
                </a:solidFill>
              </a:rPr>
              <a:t>Classe supérieure : corps de création récente </a:t>
            </a:r>
            <a:r>
              <a:rPr lang="fr-FR" sz="1600" b="1" dirty="0" smtClean="0">
                <a:solidFill>
                  <a:schemeClr val="accent1">
                    <a:lumMod val="50000"/>
                  </a:schemeClr>
                </a:solidFill>
                <a:sym typeface="Wingdings" panose="05000000000000000000" pitchFamily="2" charset="2"/>
              </a:rPr>
              <a:t> </a:t>
            </a:r>
            <a:r>
              <a:rPr lang="fr-FR" sz="1600" b="1" dirty="0" smtClean="0">
                <a:solidFill>
                  <a:schemeClr val="accent1">
                    <a:lumMod val="50000"/>
                  </a:schemeClr>
                </a:solidFill>
              </a:rPr>
              <a:t>pas d’effet de court terme</a:t>
            </a:r>
            <a:endParaRPr lang="fr-FR" sz="1600" b="1" dirty="0" smtClean="0">
              <a:solidFill>
                <a:srgbClr val="990033"/>
              </a:solidFill>
            </a:endParaRPr>
          </a:p>
        </p:txBody>
      </p:sp>
      <p:sp>
        <p:nvSpPr>
          <p:cNvPr id="24" name="Rectangle 23"/>
          <p:cNvSpPr/>
          <p:nvPr/>
        </p:nvSpPr>
        <p:spPr>
          <a:xfrm>
            <a:off x="666750" y="988252"/>
            <a:ext cx="5235519"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25" name="Rectangle 24"/>
          <p:cNvSpPr/>
          <p:nvPr/>
        </p:nvSpPr>
        <p:spPr>
          <a:xfrm>
            <a:off x="6517528" y="988252"/>
            <a:ext cx="5166551"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20" name="Image 19"/>
          <p:cNvPicPr>
            <a:picLocks noChangeAspect="1"/>
          </p:cNvPicPr>
          <p:nvPr/>
        </p:nvPicPr>
        <p:blipFill>
          <a:blip r:embed="rId4"/>
          <a:stretch>
            <a:fillRect/>
          </a:stretch>
        </p:blipFill>
        <p:spPr>
          <a:xfrm>
            <a:off x="6713162" y="1368742"/>
            <a:ext cx="1174485" cy="2041693"/>
          </a:xfrm>
          <a:prstGeom prst="rect">
            <a:avLst/>
          </a:prstGeom>
        </p:spPr>
      </p:pic>
      <p:pic>
        <p:nvPicPr>
          <p:cNvPr id="50" name="Image 49"/>
          <p:cNvPicPr>
            <a:picLocks noChangeAspect="1"/>
          </p:cNvPicPr>
          <p:nvPr/>
        </p:nvPicPr>
        <p:blipFill>
          <a:blip r:embed="rId5"/>
          <a:stretch>
            <a:fillRect/>
          </a:stretch>
        </p:blipFill>
        <p:spPr>
          <a:xfrm>
            <a:off x="842724" y="3618333"/>
            <a:ext cx="5112343" cy="2605402"/>
          </a:xfrm>
          <a:prstGeom prst="rect">
            <a:avLst/>
          </a:prstGeom>
        </p:spPr>
      </p:pic>
      <p:pic>
        <p:nvPicPr>
          <p:cNvPr id="16" name="Image 15"/>
          <p:cNvPicPr>
            <a:picLocks noChangeAspect="1"/>
          </p:cNvPicPr>
          <p:nvPr/>
        </p:nvPicPr>
        <p:blipFill>
          <a:blip r:embed="rId6"/>
          <a:stretch>
            <a:fillRect/>
          </a:stretch>
        </p:blipFill>
        <p:spPr>
          <a:xfrm>
            <a:off x="901720" y="1334427"/>
            <a:ext cx="1327692" cy="2346617"/>
          </a:xfrm>
          <a:prstGeom prst="rect">
            <a:avLst/>
          </a:prstGeom>
        </p:spPr>
      </p:pic>
      <p:pic>
        <p:nvPicPr>
          <p:cNvPr id="51" name="Image 50"/>
          <p:cNvPicPr>
            <a:picLocks noChangeAspect="1"/>
          </p:cNvPicPr>
          <p:nvPr/>
        </p:nvPicPr>
        <p:blipFill>
          <a:blip r:embed="rId7"/>
          <a:stretch>
            <a:fillRect/>
          </a:stretch>
        </p:blipFill>
        <p:spPr>
          <a:xfrm>
            <a:off x="6293856" y="3395987"/>
            <a:ext cx="5166345" cy="2839576"/>
          </a:xfrm>
          <a:prstGeom prst="rect">
            <a:avLst/>
          </a:prstGeom>
        </p:spPr>
      </p:pic>
    </p:spTree>
    <p:extLst>
      <p:ext uri="{BB962C8B-B14F-4D97-AF65-F5344CB8AC3E}">
        <p14:creationId xmlns:p14="http://schemas.microsoft.com/office/powerpoint/2010/main" val="1915376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28</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325129"/>
            <a:ext cx="10515600" cy="499197"/>
          </a:xfrm>
        </p:spPr>
        <p:txBody>
          <a:bodyPr>
            <a:noAutofit/>
          </a:bodyPr>
          <a:lstStyle/>
          <a:p>
            <a:r>
              <a:rPr lang="fr-FR" sz="3200" b="1" dirty="0" smtClean="0">
                <a:solidFill>
                  <a:srgbClr val="0A0091"/>
                </a:solidFill>
                <a:latin typeface="Marianne" panose="02000000000000000000" pitchFamily="2" charset="0"/>
              </a:rPr>
              <a:t>Revalorisations salariales des masseurs-kinésithérapeutes</a:t>
            </a:r>
            <a:endParaRPr lang="fr-FR" sz="3200"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800592" y="1048323"/>
            <a:ext cx="0" cy="4511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1932349" y="3347762"/>
            <a:ext cx="973562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678426" y="5841153"/>
            <a:ext cx="11025060" cy="338554"/>
          </a:xfrm>
          <a:prstGeom prst="rect">
            <a:avLst/>
          </a:prstGeom>
          <a:noFill/>
        </p:spPr>
        <p:txBody>
          <a:bodyPr wrap="square" rtlCol="0">
            <a:spAutoFit/>
          </a:bodyPr>
          <a:lstStyle/>
          <a:p>
            <a:pPr algn="ctr"/>
            <a:r>
              <a:rPr lang="fr-FR" sz="1600" dirty="0" smtClean="0">
                <a:solidFill>
                  <a:schemeClr val="accent1"/>
                </a:solidFill>
              </a:rPr>
              <a:t>Cette </a:t>
            </a:r>
            <a:r>
              <a:rPr lang="fr-FR" sz="1600" dirty="0">
                <a:solidFill>
                  <a:schemeClr val="accent1"/>
                </a:solidFill>
              </a:rPr>
              <a:t>revalorisation bénéficiera à d’autres professions telles que les orthophonistes</a:t>
            </a:r>
          </a:p>
        </p:txBody>
      </p:sp>
      <p:pic>
        <p:nvPicPr>
          <p:cNvPr id="8" name="Image 7"/>
          <p:cNvPicPr>
            <a:picLocks noChangeAspect="1"/>
          </p:cNvPicPr>
          <p:nvPr/>
        </p:nvPicPr>
        <p:blipFill>
          <a:blip r:embed="rId3"/>
          <a:stretch>
            <a:fillRect/>
          </a:stretch>
        </p:blipFill>
        <p:spPr>
          <a:xfrm>
            <a:off x="421417" y="1034421"/>
            <a:ext cx="1329482" cy="4570095"/>
          </a:xfrm>
          <a:prstGeom prst="rect">
            <a:avLst/>
          </a:prstGeom>
        </p:spPr>
      </p:pic>
      <p:pic>
        <p:nvPicPr>
          <p:cNvPr id="9" name="Image 8"/>
          <p:cNvPicPr>
            <a:picLocks noChangeAspect="1"/>
          </p:cNvPicPr>
          <p:nvPr/>
        </p:nvPicPr>
        <p:blipFill>
          <a:blip r:embed="rId4"/>
          <a:stretch>
            <a:fillRect/>
          </a:stretch>
        </p:blipFill>
        <p:spPr>
          <a:xfrm>
            <a:off x="1857774" y="1273653"/>
            <a:ext cx="4898574" cy="1989767"/>
          </a:xfrm>
          <a:prstGeom prst="rect">
            <a:avLst/>
          </a:prstGeom>
        </p:spPr>
      </p:pic>
      <p:pic>
        <p:nvPicPr>
          <p:cNvPr id="10" name="Image 9"/>
          <p:cNvPicPr>
            <a:picLocks noChangeAspect="1"/>
          </p:cNvPicPr>
          <p:nvPr/>
        </p:nvPicPr>
        <p:blipFill>
          <a:blip r:embed="rId5"/>
          <a:stretch>
            <a:fillRect/>
          </a:stretch>
        </p:blipFill>
        <p:spPr>
          <a:xfrm>
            <a:off x="6924676" y="1220811"/>
            <a:ext cx="4832352" cy="1870024"/>
          </a:xfrm>
          <a:prstGeom prst="rect">
            <a:avLst/>
          </a:prstGeom>
        </p:spPr>
      </p:pic>
      <p:pic>
        <p:nvPicPr>
          <p:cNvPr id="11" name="Image 10"/>
          <p:cNvPicPr>
            <a:picLocks noChangeAspect="1"/>
          </p:cNvPicPr>
          <p:nvPr/>
        </p:nvPicPr>
        <p:blipFill>
          <a:blip r:embed="rId6"/>
          <a:stretch>
            <a:fillRect/>
          </a:stretch>
        </p:blipFill>
        <p:spPr>
          <a:xfrm>
            <a:off x="1932349" y="3532949"/>
            <a:ext cx="4815182" cy="1894498"/>
          </a:xfrm>
          <a:prstGeom prst="rect">
            <a:avLst/>
          </a:prstGeom>
        </p:spPr>
      </p:pic>
      <p:pic>
        <p:nvPicPr>
          <p:cNvPr id="12" name="Image 11"/>
          <p:cNvPicPr>
            <a:picLocks noChangeAspect="1"/>
          </p:cNvPicPr>
          <p:nvPr/>
        </p:nvPicPr>
        <p:blipFill>
          <a:blip r:embed="rId7"/>
          <a:stretch>
            <a:fillRect/>
          </a:stretch>
        </p:blipFill>
        <p:spPr>
          <a:xfrm>
            <a:off x="6853654" y="3547697"/>
            <a:ext cx="4919565" cy="1912670"/>
          </a:xfrm>
          <a:prstGeom prst="rect">
            <a:avLst/>
          </a:prstGeom>
        </p:spPr>
      </p:pic>
    </p:spTree>
    <p:extLst>
      <p:ext uri="{BB962C8B-B14F-4D97-AF65-F5344CB8AC3E}">
        <p14:creationId xmlns:p14="http://schemas.microsoft.com/office/powerpoint/2010/main" val="3884539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29</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2800" b="1" dirty="0" smtClean="0">
                <a:solidFill>
                  <a:srgbClr val="0A0091"/>
                </a:solidFill>
                <a:latin typeface="Marianne" panose="02000000000000000000"/>
              </a:rPr>
              <a:t>Focus masseurs-kinésithérapeutes</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82563" y="1782332"/>
            <a:ext cx="2359590" cy="355740"/>
          </a:xfrm>
          <a:prstGeom prst="rect">
            <a:avLst/>
          </a:prstGeom>
          <a:solidFill>
            <a:srgbClr val="DC5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572810" y="1782332"/>
            <a:ext cx="2359590" cy="355740"/>
          </a:xfrm>
          <a:prstGeom prst="rect">
            <a:avLst/>
          </a:prstGeom>
          <a:solidFill>
            <a:srgbClr val="DC5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063059" y="1782332"/>
            <a:ext cx="2359590" cy="355740"/>
          </a:xfrm>
          <a:prstGeom prst="rect">
            <a:avLst/>
          </a:prstGeom>
          <a:solidFill>
            <a:srgbClr val="DC5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pic>
        <p:nvPicPr>
          <p:cNvPr id="21" name="Image 20"/>
          <p:cNvPicPr>
            <a:picLocks noChangeAspect="1"/>
          </p:cNvPicPr>
          <p:nvPr/>
        </p:nvPicPr>
        <p:blipFill>
          <a:blip r:embed="rId3"/>
          <a:stretch>
            <a:fillRect/>
          </a:stretch>
        </p:blipFill>
        <p:spPr>
          <a:xfrm>
            <a:off x="1215414" y="1415058"/>
            <a:ext cx="1141287" cy="3923173"/>
          </a:xfrm>
          <a:prstGeom prst="rect">
            <a:avLst/>
          </a:prstGeom>
        </p:spPr>
      </p:pic>
      <p:sp>
        <p:nvSpPr>
          <p:cNvPr id="22" name="Rectangle 21"/>
          <p:cNvSpPr/>
          <p:nvPr/>
        </p:nvSpPr>
        <p:spPr>
          <a:xfrm>
            <a:off x="3082563" y="2211392"/>
            <a:ext cx="2359590" cy="31268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Rectangle 22"/>
          <p:cNvSpPr/>
          <p:nvPr/>
        </p:nvSpPr>
        <p:spPr>
          <a:xfrm>
            <a:off x="5572810" y="2211393"/>
            <a:ext cx="2359590" cy="31268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chemeClr val="tx1"/>
              </a:solidFill>
            </a:endParaRPr>
          </a:p>
        </p:txBody>
      </p:sp>
      <p:sp>
        <p:nvSpPr>
          <p:cNvPr id="24" name="Rectangle 23"/>
          <p:cNvSpPr/>
          <p:nvPr/>
        </p:nvSpPr>
        <p:spPr>
          <a:xfrm>
            <a:off x="8063059" y="2211394"/>
            <a:ext cx="2359590" cy="17628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dirty="0" smtClean="0">
                <a:solidFill>
                  <a:schemeClr val="tx1"/>
                </a:solidFill>
              </a:rPr>
              <a:t>Reconnaissance du </a:t>
            </a:r>
            <a:r>
              <a:rPr lang="fr-FR" b="1" dirty="0" smtClean="0">
                <a:solidFill>
                  <a:srgbClr val="0A0091"/>
                </a:solidFill>
              </a:rPr>
              <a:t>grade master </a:t>
            </a:r>
            <a:r>
              <a:rPr lang="fr-FR" dirty="0" smtClean="0">
                <a:solidFill>
                  <a:schemeClr val="tx1"/>
                </a:solidFill>
              </a:rPr>
              <a:t>au DEMK obtenu à compter de juin 2021 (cf. </a:t>
            </a:r>
            <a:r>
              <a:rPr lang="fr-FR" i="1" dirty="0">
                <a:solidFill>
                  <a:schemeClr val="tx1"/>
                </a:solidFill>
              </a:rPr>
              <a:t>décret </a:t>
            </a:r>
            <a:r>
              <a:rPr lang="fr-FR" i="1" dirty="0" smtClean="0">
                <a:solidFill>
                  <a:schemeClr val="tx1"/>
                </a:solidFill>
              </a:rPr>
              <a:t>n° </a:t>
            </a:r>
            <a:r>
              <a:rPr lang="fr-FR" i="1" dirty="0">
                <a:solidFill>
                  <a:schemeClr val="tx1"/>
                </a:solidFill>
              </a:rPr>
              <a:t>2021-1085 du 13 août </a:t>
            </a:r>
            <a:r>
              <a:rPr lang="fr-FR" i="1" dirty="0" smtClean="0">
                <a:solidFill>
                  <a:schemeClr val="tx1"/>
                </a:solidFill>
              </a:rPr>
              <a:t>2021</a:t>
            </a:r>
            <a:r>
              <a:rPr lang="fr-FR" dirty="0" smtClean="0">
                <a:solidFill>
                  <a:schemeClr val="tx1"/>
                </a:solidFill>
              </a:rPr>
              <a:t>)</a:t>
            </a:r>
            <a:endParaRPr lang="fr-FR" dirty="0">
              <a:solidFill>
                <a:schemeClr val="tx1"/>
              </a:solidFill>
            </a:endParaRPr>
          </a:p>
        </p:txBody>
      </p:sp>
      <p:sp>
        <p:nvSpPr>
          <p:cNvPr id="25" name="Rectangle 24"/>
          <p:cNvSpPr/>
          <p:nvPr/>
        </p:nvSpPr>
        <p:spPr>
          <a:xfrm>
            <a:off x="8063059" y="4045714"/>
            <a:ext cx="2359590" cy="12841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smtClean="0">
                <a:solidFill>
                  <a:schemeClr val="tx1"/>
                </a:solidFill>
              </a:rPr>
              <a:t>Hausse des places en formation</a:t>
            </a:r>
            <a:endParaRPr lang="fr-FR" dirty="0">
              <a:solidFill>
                <a:schemeClr val="tx1"/>
              </a:solidFill>
            </a:endParaRPr>
          </a:p>
        </p:txBody>
      </p:sp>
      <p:sp>
        <p:nvSpPr>
          <p:cNvPr id="26" name="ZoneTexte 25"/>
          <p:cNvSpPr txBox="1"/>
          <p:nvPr/>
        </p:nvSpPr>
        <p:spPr>
          <a:xfrm>
            <a:off x="3082563" y="2359152"/>
            <a:ext cx="2359590" cy="281615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b="1" dirty="0" smtClean="0">
                <a:solidFill>
                  <a:srgbClr val="0A0091"/>
                </a:solidFill>
              </a:rPr>
              <a:t>Diplôme d’Etat de masseur-kinésithérapeute</a:t>
            </a:r>
          </a:p>
          <a:p>
            <a:pPr marL="285750" indent="-285750">
              <a:spcAft>
                <a:spcPts val="600"/>
              </a:spcAft>
              <a:buFont typeface="Arial" panose="020B0604020202020204" pitchFamily="34" charset="0"/>
              <a:buChar char="•"/>
            </a:pPr>
            <a:r>
              <a:rPr lang="fr-FR" b="1" dirty="0" smtClean="0">
                <a:solidFill>
                  <a:srgbClr val="0A0091"/>
                </a:solidFill>
              </a:rPr>
              <a:t>Bac+5</a:t>
            </a:r>
          </a:p>
          <a:p>
            <a:pPr marL="285750" indent="-285750">
              <a:spcAft>
                <a:spcPts val="600"/>
              </a:spcAft>
              <a:buFont typeface="Arial" panose="020B0604020202020204" pitchFamily="34" charset="0"/>
              <a:buChar char="•"/>
            </a:pPr>
            <a:r>
              <a:rPr lang="fr-FR" dirty="0" smtClean="0"/>
              <a:t>Niveau 7</a:t>
            </a:r>
          </a:p>
          <a:p>
            <a:pPr marL="285750" indent="-285750">
              <a:spcAft>
                <a:spcPts val="600"/>
              </a:spcAft>
              <a:buFont typeface="Arial" panose="020B0604020202020204" pitchFamily="34" charset="0"/>
              <a:buChar char="•"/>
            </a:pPr>
            <a:r>
              <a:rPr lang="fr-FR" dirty="0" smtClean="0"/>
              <a:t>Grade </a:t>
            </a:r>
            <a:r>
              <a:rPr lang="fr-FR" b="1" dirty="0" smtClean="0">
                <a:solidFill>
                  <a:srgbClr val="0A0091"/>
                </a:solidFill>
              </a:rPr>
              <a:t>master</a:t>
            </a:r>
            <a:r>
              <a:rPr lang="fr-FR" dirty="0" smtClean="0">
                <a:solidFill>
                  <a:srgbClr val="0A0091"/>
                </a:solidFill>
              </a:rPr>
              <a:t> </a:t>
            </a:r>
            <a:r>
              <a:rPr lang="fr-FR" dirty="0" smtClean="0"/>
              <a:t>(pour les </a:t>
            </a:r>
            <a:r>
              <a:rPr lang="fr-FR" dirty="0"/>
              <a:t>DE </a:t>
            </a:r>
            <a:r>
              <a:rPr lang="fr-FR" dirty="0" smtClean="0"/>
              <a:t>MK obtenus à </a:t>
            </a:r>
            <a:r>
              <a:rPr lang="fr-FR" dirty="0"/>
              <a:t>compter de juin </a:t>
            </a:r>
            <a:r>
              <a:rPr lang="fr-FR" dirty="0" smtClean="0"/>
              <a:t>2021)</a:t>
            </a:r>
            <a:endParaRPr lang="fr-FR" dirty="0"/>
          </a:p>
        </p:txBody>
      </p:sp>
      <p:sp>
        <p:nvSpPr>
          <p:cNvPr id="27" name="ZoneTexte 26"/>
          <p:cNvSpPr txBox="1"/>
          <p:nvPr/>
        </p:nvSpPr>
        <p:spPr>
          <a:xfrm>
            <a:off x="5572810" y="2328374"/>
            <a:ext cx="2359590" cy="28777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sz="1600" b="1" dirty="0" smtClean="0">
                <a:solidFill>
                  <a:srgbClr val="0A0091"/>
                </a:solidFill>
              </a:rPr>
              <a:t>Année de sélection universitaire </a:t>
            </a:r>
            <a:r>
              <a:rPr lang="fr-FR" sz="1600" dirty="0" smtClean="0"/>
              <a:t>(validation d’une 1</a:t>
            </a:r>
            <a:r>
              <a:rPr lang="fr-FR" sz="1600" baseline="30000" dirty="0" smtClean="0"/>
              <a:t>ère</a:t>
            </a:r>
            <a:r>
              <a:rPr lang="fr-FR" sz="1600" dirty="0" smtClean="0"/>
              <a:t> année PASS ou L.AS)</a:t>
            </a:r>
          </a:p>
          <a:p>
            <a:pPr marL="285750" indent="-285750">
              <a:spcAft>
                <a:spcPts val="600"/>
              </a:spcAft>
              <a:buFont typeface="Arial" panose="020B0604020202020204" pitchFamily="34" charset="0"/>
              <a:buChar char="•"/>
            </a:pPr>
            <a:r>
              <a:rPr lang="fr-FR" sz="1600" dirty="0" smtClean="0">
                <a:ea typeface="Times New Roman" panose="02020603050405020304" pitchFamily="18" charset="0"/>
              </a:rPr>
              <a:t>Modalités </a:t>
            </a:r>
            <a:r>
              <a:rPr lang="fr-FR" sz="1600" dirty="0">
                <a:ea typeface="Times New Roman" panose="02020603050405020304" pitchFamily="18" charset="0"/>
              </a:rPr>
              <a:t>de sélection </a:t>
            </a:r>
            <a:r>
              <a:rPr lang="fr-FR" sz="1600" dirty="0" smtClean="0">
                <a:ea typeface="Times New Roman" panose="02020603050405020304" pitchFamily="18" charset="0"/>
              </a:rPr>
              <a:t>définies </a:t>
            </a:r>
            <a:r>
              <a:rPr lang="fr-FR" sz="1600" dirty="0">
                <a:ea typeface="Times New Roman" panose="02020603050405020304" pitchFamily="18" charset="0"/>
              </a:rPr>
              <a:t>dans les conventions d’admission signées entre les directeurs d’IFMK et les présidents d’université</a:t>
            </a:r>
            <a:endParaRPr lang="fr-FR" sz="1600" dirty="0"/>
          </a:p>
        </p:txBody>
      </p:sp>
    </p:spTree>
    <p:extLst>
      <p:ext uri="{BB962C8B-B14F-4D97-AF65-F5344CB8AC3E}">
        <p14:creationId xmlns:p14="http://schemas.microsoft.com/office/powerpoint/2010/main" val="204173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6956" y="1486355"/>
            <a:ext cx="11206530" cy="4351338"/>
          </a:xfrm>
        </p:spPr>
        <p:txBody>
          <a:bodyPr>
            <a:noAutofit/>
          </a:bodyPr>
          <a:lstStyle/>
          <a:p>
            <a:pPr marL="0" indent="0">
              <a:lnSpc>
                <a:spcPct val="150000"/>
              </a:lnSpc>
              <a:buNone/>
            </a:pPr>
            <a:r>
              <a:rPr lang="fr-FR" sz="2400" dirty="0">
                <a:solidFill>
                  <a:srgbClr val="0070C0"/>
                </a:solidFill>
                <a:sym typeface="Wingdings" panose="05000000000000000000" pitchFamily="2" charset="2"/>
              </a:rPr>
              <a:t></a:t>
            </a:r>
            <a:r>
              <a:rPr lang="fr-FR" sz="2400" dirty="0"/>
              <a:t> </a:t>
            </a:r>
            <a:r>
              <a:rPr lang="fr-FR" sz="2400" dirty="0" smtClean="0"/>
              <a:t>Logique </a:t>
            </a:r>
            <a:r>
              <a:rPr lang="fr-FR" sz="2400" dirty="0"/>
              <a:t>de </a:t>
            </a:r>
            <a:r>
              <a:rPr lang="fr-FR" sz="2400" b="1" dirty="0">
                <a:solidFill>
                  <a:srgbClr val="0A0091"/>
                </a:solidFill>
              </a:rPr>
              <a:t>simplification</a:t>
            </a:r>
            <a:r>
              <a:rPr lang="fr-FR" sz="2400" dirty="0">
                <a:solidFill>
                  <a:srgbClr val="002060"/>
                </a:solidFill>
              </a:rPr>
              <a:t> </a:t>
            </a:r>
            <a:r>
              <a:rPr lang="fr-FR" sz="2400" dirty="0"/>
              <a:t>de la structure de rémunération </a:t>
            </a:r>
            <a:r>
              <a:rPr lang="fr-FR" sz="2400" dirty="0" smtClean="0"/>
              <a:t>des </a:t>
            </a:r>
            <a:r>
              <a:rPr lang="fr-FR" sz="2400" dirty="0"/>
              <a:t>métiers, qui avaient chacun des grilles de rémunération différentes</a:t>
            </a:r>
          </a:p>
          <a:p>
            <a:pPr marL="0" indent="0">
              <a:lnSpc>
                <a:spcPct val="150000"/>
              </a:lnSpc>
              <a:buNone/>
            </a:pPr>
            <a:r>
              <a:rPr lang="fr-FR" sz="2400" dirty="0">
                <a:solidFill>
                  <a:srgbClr val="0070C0"/>
                </a:solidFill>
                <a:sym typeface="Wingdings" panose="05000000000000000000" pitchFamily="2" charset="2"/>
              </a:rPr>
              <a:t></a:t>
            </a:r>
            <a:r>
              <a:rPr lang="fr-FR" sz="2400" dirty="0"/>
              <a:t> </a:t>
            </a:r>
            <a:r>
              <a:rPr lang="fr-FR" sz="2400" dirty="0" smtClean="0"/>
              <a:t>Critères </a:t>
            </a:r>
            <a:r>
              <a:rPr lang="fr-FR" sz="2400" dirty="0"/>
              <a:t>utilisés : durée des études/niveau de </a:t>
            </a:r>
            <a:r>
              <a:rPr lang="fr-FR" sz="2400" b="1" dirty="0" smtClean="0">
                <a:solidFill>
                  <a:srgbClr val="0A0091"/>
                </a:solidFill>
              </a:rPr>
              <a:t>diplôme</a:t>
            </a:r>
            <a:r>
              <a:rPr lang="fr-FR" sz="2400" dirty="0" smtClean="0"/>
              <a:t> </a:t>
            </a:r>
            <a:r>
              <a:rPr lang="fr-FR" sz="2400" dirty="0"/>
              <a:t>et niveau de </a:t>
            </a:r>
            <a:r>
              <a:rPr lang="fr-FR" sz="2400" b="1" dirty="0" smtClean="0">
                <a:solidFill>
                  <a:srgbClr val="0A0091"/>
                </a:solidFill>
              </a:rPr>
              <a:t>responsabilité</a:t>
            </a:r>
            <a:endParaRPr lang="fr-FR" sz="2400" b="1" dirty="0">
              <a:solidFill>
                <a:srgbClr val="0A0091"/>
              </a:solidFill>
            </a:endParaRPr>
          </a:p>
          <a:p>
            <a:pPr marL="0" indent="0">
              <a:lnSpc>
                <a:spcPct val="150000"/>
              </a:lnSpc>
              <a:buNone/>
            </a:pPr>
            <a:r>
              <a:rPr lang="fr-FR" sz="2400" dirty="0">
                <a:solidFill>
                  <a:srgbClr val="0070C0"/>
                </a:solidFill>
                <a:sym typeface="Wingdings" panose="05000000000000000000" pitchFamily="2" charset="2"/>
              </a:rPr>
              <a:t></a:t>
            </a:r>
            <a:r>
              <a:rPr lang="fr-FR" sz="2400" dirty="0"/>
              <a:t> </a:t>
            </a:r>
            <a:r>
              <a:rPr lang="fr-FR" sz="2400" dirty="0" smtClean="0"/>
              <a:t>Structuration </a:t>
            </a:r>
            <a:r>
              <a:rPr lang="fr-FR" sz="2400" dirty="0"/>
              <a:t>identique de tous les corps en </a:t>
            </a:r>
            <a:r>
              <a:rPr lang="fr-FR" sz="2400" b="1" dirty="0">
                <a:solidFill>
                  <a:srgbClr val="0A0091"/>
                </a:solidFill>
              </a:rPr>
              <a:t>deux grades</a:t>
            </a:r>
          </a:p>
          <a:p>
            <a:pPr marL="0" indent="0">
              <a:lnSpc>
                <a:spcPct val="150000"/>
              </a:lnSpc>
              <a:buNone/>
            </a:pPr>
            <a:r>
              <a:rPr lang="fr-FR" sz="2400" dirty="0">
                <a:solidFill>
                  <a:srgbClr val="0070C0"/>
                </a:solidFill>
                <a:sym typeface="Wingdings" panose="05000000000000000000" pitchFamily="2" charset="2"/>
              </a:rPr>
              <a:t></a:t>
            </a:r>
            <a:r>
              <a:rPr lang="fr-FR" sz="2400" dirty="0"/>
              <a:t> </a:t>
            </a:r>
            <a:r>
              <a:rPr lang="fr-FR" sz="2400" dirty="0" smtClean="0"/>
              <a:t>Matérialiser </a:t>
            </a:r>
            <a:r>
              <a:rPr lang="fr-FR" sz="2400" dirty="0"/>
              <a:t>la réflexion sur l’ouverture au </a:t>
            </a:r>
            <a:r>
              <a:rPr lang="fr-FR" sz="2400" b="1" dirty="0">
                <a:solidFill>
                  <a:srgbClr val="0A0091"/>
                </a:solidFill>
              </a:rPr>
              <a:t>grade fonctionnel </a:t>
            </a:r>
            <a:r>
              <a:rPr lang="fr-FR" sz="2400" dirty="0"/>
              <a:t>pour les cadres </a:t>
            </a:r>
            <a:r>
              <a:rPr lang="fr-FR" sz="2400" dirty="0" smtClean="0"/>
              <a:t>supérieurs</a:t>
            </a:r>
          </a:p>
        </p:txBody>
      </p:sp>
      <p:sp>
        <p:nvSpPr>
          <p:cNvPr id="4" name="Espace réservé du numéro de diapositive 3"/>
          <p:cNvSpPr>
            <a:spLocks noGrp="1"/>
          </p:cNvSpPr>
          <p:nvPr>
            <p:ph type="sldNum" sz="quarter" idx="12"/>
          </p:nvPr>
        </p:nvSpPr>
        <p:spPr/>
        <p:txBody>
          <a:bodyPr/>
          <a:lstStyle/>
          <a:p>
            <a:fld id="{7A8E0697-29D8-F54C-BC64-65304C5A9085}" type="slidenum">
              <a:rPr lang="fr-FR" smtClean="0"/>
              <a:t>3</a:t>
            </a:fld>
            <a:endParaRPr lang="fr-F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94" y="214699"/>
            <a:ext cx="922471" cy="718260"/>
          </a:xfrm>
          <a:prstGeom prst="rect">
            <a:avLst/>
          </a:prstGeom>
          <a:ln w="12700">
            <a:miter lim="400000"/>
          </a:ln>
        </p:spPr>
      </p:pic>
      <p:cxnSp>
        <p:nvCxnSpPr>
          <p:cNvPr id="6" name="Connecteur droit 5"/>
          <p:cNvCxnSpPr/>
          <p:nvPr/>
        </p:nvCxnSpPr>
        <p:spPr>
          <a:xfrm>
            <a:off x="550498" y="960738"/>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1187886" y="358240"/>
            <a:ext cx="10515600" cy="4991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smtClean="0">
                <a:solidFill>
                  <a:srgbClr val="0A0091"/>
                </a:solidFill>
                <a:latin typeface="Marianne" panose="02000000000000000000" pitchFamily="2" charset="0"/>
              </a:rPr>
              <a:t>Réforme des grilles des personnels de la fonction publique hospitalière</a:t>
            </a:r>
            <a:endParaRPr lang="fr-FR" sz="3200" dirty="0"/>
          </a:p>
        </p:txBody>
      </p:sp>
      <p:cxnSp>
        <p:nvCxnSpPr>
          <p:cNvPr id="8" name="Connecteur droit 7">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36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30</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47326" y="943563"/>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des </a:t>
            </a:r>
            <a:r>
              <a:rPr lang="fr-FR" sz="2800" b="1" dirty="0" smtClean="0">
                <a:solidFill>
                  <a:srgbClr val="0A0091"/>
                </a:solidFill>
                <a:latin typeface="Marianne" panose="02000000000000000000"/>
              </a:rPr>
              <a:t>MK et orthophonistes : détail de la nouvelle grille</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134573" y="5674935"/>
            <a:ext cx="2720947" cy="216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2421903" y="1377335"/>
            <a:ext cx="3286724" cy="33855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2">
                    <a:lumMod val="75000"/>
                  </a:schemeClr>
                </a:solidFill>
              </a:rPr>
              <a:t> </a:t>
            </a:r>
            <a:r>
              <a:rPr lang="fr-FR" sz="1600" b="1" dirty="0" smtClean="0">
                <a:solidFill>
                  <a:srgbClr val="990033"/>
                </a:solidFill>
              </a:rPr>
              <a:t>19,3</a:t>
            </a:r>
            <a:endParaRPr lang="fr-FR" sz="1600" dirty="0" smtClean="0">
              <a:solidFill>
                <a:schemeClr val="accent1">
                  <a:lumMod val="50000"/>
                </a:schemeClr>
              </a:solidFill>
            </a:endParaRPr>
          </a:p>
        </p:txBody>
      </p:sp>
      <p:sp>
        <p:nvSpPr>
          <p:cNvPr id="44" name="ZoneTexte 43"/>
          <p:cNvSpPr txBox="1"/>
          <p:nvPr/>
        </p:nvSpPr>
        <p:spPr>
          <a:xfrm>
            <a:off x="8327742" y="1339220"/>
            <a:ext cx="3375743" cy="338554"/>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rgbClr val="990033"/>
                </a:solidFill>
              </a:rPr>
              <a:t> 15,06</a:t>
            </a:r>
            <a:endParaRPr lang="fr-FR" sz="1600" dirty="0">
              <a:solidFill>
                <a:schemeClr val="accent1">
                  <a:lumMod val="50000"/>
                </a:schemeClr>
              </a:solidFill>
            </a:endParaRPr>
          </a:p>
        </p:txBody>
      </p:sp>
      <p:cxnSp>
        <p:nvCxnSpPr>
          <p:cNvPr id="45" name="Connecteur droit 44"/>
          <p:cNvCxnSpPr/>
          <p:nvPr/>
        </p:nvCxnSpPr>
        <p:spPr>
          <a:xfrm>
            <a:off x="6096000" y="943563"/>
            <a:ext cx="0" cy="529200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3"/>
          <a:stretch>
            <a:fillRect/>
          </a:stretch>
        </p:blipFill>
        <p:spPr>
          <a:xfrm>
            <a:off x="5784827" y="958311"/>
            <a:ext cx="634696" cy="2181766"/>
          </a:xfrm>
          <a:prstGeom prst="rect">
            <a:avLst/>
          </a:prstGeom>
        </p:spPr>
      </p:pic>
      <p:sp>
        <p:nvSpPr>
          <p:cNvPr id="12" name="Rectangle 11"/>
          <p:cNvSpPr/>
          <p:nvPr/>
        </p:nvSpPr>
        <p:spPr>
          <a:xfrm>
            <a:off x="2032019" y="1739640"/>
            <a:ext cx="3668751" cy="1600438"/>
          </a:xfrm>
          <a:prstGeom prst="rect">
            <a:avLst/>
          </a:prstGeom>
        </p:spPr>
        <p:txBody>
          <a:bodyPr wrap="square">
            <a:spAutoFit/>
          </a:bodyPr>
          <a:lstStyle/>
          <a:p>
            <a:pPr algn="ctr"/>
            <a:r>
              <a:rPr lang="fr-FR" sz="1400" dirty="0" smtClean="0">
                <a:solidFill>
                  <a:schemeClr val="accent1">
                    <a:lumMod val="50000"/>
                  </a:schemeClr>
                </a:solidFill>
              </a:rPr>
              <a:t>Cas-type : un masseur-kinésithérapeute ou </a:t>
            </a:r>
            <a:r>
              <a:rPr lang="fr-FR" sz="1400" dirty="0">
                <a:solidFill>
                  <a:schemeClr val="accent1">
                    <a:lumMod val="50000"/>
                  </a:schemeClr>
                </a:solidFill>
              </a:rPr>
              <a:t>orthophoniste à l’échelon </a:t>
            </a:r>
            <a:r>
              <a:rPr lang="fr-FR" sz="1400" dirty="0" smtClean="0">
                <a:solidFill>
                  <a:schemeClr val="accent1">
                    <a:lumMod val="50000"/>
                  </a:schemeClr>
                </a:solidFill>
              </a:rPr>
              <a:t>1 </a:t>
            </a:r>
            <a:r>
              <a:rPr lang="fr-FR" sz="1400" dirty="0">
                <a:solidFill>
                  <a:schemeClr val="accent1">
                    <a:lumMod val="50000"/>
                  </a:schemeClr>
                </a:solidFill>
              </a:rPr>
              <a:t>du premier grade </a:t>
            </a:r>
            <a:r>
              <a:rPr lang="fr-FR" sz="1400" dirty="0" smtClean="0">
                <a:solidFill>
                  <a:schemeClr val="accent1">
                    <a:lumMod val="50000"/>
                  </a:schemeClr>
                </a:solidFill>
              </a:rPr>
              <a:t>de l’ancienne grille, </a:t>
            </a:r>
            <a:r>
              <a:rPr lang="fr-FR" sz="1400" dirty="0">
                <a:solidFill>
                  <a:schemeClr val="accent1">
                    <a:lumMod val="50000"/>
                  </a:schemeClr>
                </a:solidFill>
              </a:rPr>
              <a:t>reste à l’échelon </a:t>
            </a:r>
            <a:r>
              <a:rPr lang="fr-FR" sz="1400" dirty="0" smtClean="0">
                <a:solidFill>
                  <a:schemeClr val="accent1">
                    <a:lumMod val="50000"/>
                  </a:schemeClr>
                </a:solidFill>
              </a:rPr>
              <a:t>1 du premier grade 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422 </a:t>
            </a:r>
            <a:r>
              <a:rPr lang="fr-FR" sz="1400" dirty="0" smtClean="0">
                <a:solidFill>
                  <a:schemeClr val="accent1">
                    <a:lumMod val="50000"/>
                  </a:schemeClr>
                </a:solidFill>
              </a:rPr>
              <a:t>(</a:t>
            </a:r>
            <a:r>
              <a:rPr lang="fr-FR" sz="1400" b="1" dirty="0" smtClean="0">
                <a:solidFill>
                  <a:schemeClr val="accent1">
                    <a:lumMod val="50000"/>
                  </a:schemeClr>
                </a:solidFill>
              </a:rPr>
              <a:t>1 977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390</a:t>
            </a:r>
            <a:r>
              <a:rPr lang="fr-FR" sz="1400" dirty="0" smtClean="0">
                <a:solidFill>
                  <a:schemeClr val="accent1">
                    <a:lumMod val="50000"/>
                  </a:schemeClr>
                </a:solidFill>
              </a:rPr>
              <a:t> (1 828 euros brut mensuels), soit </a:t>
            </a:r>
            <a:r>
              <a:rPr lang="fr-FR" sz="1400" b="1" dirty="0" smtClean="0">
                <a:solidFill>
                  <a:srgbClr val="990033"/>
                </a:solidFill>
              </a:rPr>
              <a:t>un gain de 32 points</a:t>
            </a:r>
            <a:r>
              <a:rPr lang="fr-FR" sz="1400" dirty="0" smtClean="0">
                <a:solidFill>
                  <a:schemeClr val="accent1">
                    <a:lumMod val="50000"/>
                  </a:schemeClr>
                </a:solidFill>
              </a:rPr>
              <a:t>.</a:t>
            </a:r>
            <a:endParaRPr lang="fr-FR" sz="1400" dirty="0">
              <a:solidFill>
                <a:schemeClr val="accent1">
                  <a:lumMod val="50000"/>
                </a:schemeClr>
              </a:solidFill>
            </a:endParaRPr>
          </a:p>
        </p:txBody>
      </p:sp>
      <p:sp>
        <p:nvSpPr>
          <p:cNvPr id="14" name="Rectangle 13"/>
          <p:cNvSpPr/>
          <p:nvPr/>
        </p:nvSpPr>
        <p:spPr>
          <a:xfrm>
            <a:off x="8129685" y="1677774"/>
            <a:ext cx="3771855" cy="1600438"/>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masseur-kinésithérapeute ou orthophoniste à l’échelon 1 du </a:t>
            </a:r>
            <a:r>
              <a:rPr lang="fr-FR" sz="1400" dirty="0" smtClean="0">
                <a:solidFill>
                  <a:schemeClr val="accent1">
                    <a:lumMod val="50000"/>
                  </a:schemeClr>
                </a:solidFill>
              </a:rPr>
              <a:t>deuxième </a:t>
            </a:r>
            <a:r>
              <a:rPr lang="fr-FR" sz="1400" dirty="0">
                <a:solidFill>
                  <a:schemeClr val="accent1">
                    <a:lumMod val="50000"/>
                  </a:schemeClr>
                </a:solidFill>
              </a:rPr>
              <a:t>grade </a:t>
            </a:r>
            <a:r>
              <a:rPr lang="fr-FR" sz="1400" dirty="0" smtClean="0">
                <a:solidFill>
                  <a:schemeClr val="accent1">
                    <a:lumMod val="50000"/>
                  </a:schemeClr>
                </a:solidFill>
              </a:rPr>
              <a:t>de l’ancienne grille, </a:t>
            </a:r>
            <a:r>
              <a:rPr lang="fr-FR" sz="1400" dirty="0">
                <a:solidFill>
                  <a:schemeClr val="accent1">
                    <a:lumMod val="50000"/>
                  </a:schemeClr>
                </a:solidFill>
              </a:rPr>
              <a:t>reste à l’échelon 1 du </a:t>
            </a:r>
            <a:r>
              <a:rPr lang="fr-FR" sz="1400" dirty="0" smtClean="0">
                <a:solidFill>
                  <a:schemeClr val="accent1">
                    <a:lumMod val="50000"/>
                  </a:schemeClr>
                </a:solidFill>
              </a:rPr>
              <a:t>deuxième grade de la nouvelle grille, </a:t>
            </a:r>
            <a:r>
              <a:rPr lang="fr-FR" sz="1400" dirty="0">
                <a:solidFill>
                  <a:schemeClr val="accent1">
                    <a:lumMod val="50000"/>
                  </a:schemeClr>
                </a:solidFill>
              </a:rPr>
              <a:t>mais bénéficie d’un </a:t>
            </a:r>
            <a:r>
              <a:rPr lang="fr-FR" sz="1400" b="1" dirty="0">
                <a:solidFill>
                  <a:srgbClr val="990033"/>
                </a:solidFill>
              </a:rPr>
              <a:t>indice majoré de 515</a:t>
            </a:r>
            <a:r>
              <a:rPr lang="fr-FR" sz="1400" dirty="0">
                <a:solidFill>
                  <a:schemeClr val="accent1">
                    <a:lumMod val="50000"/>
                  </a:schemeClr>
                </a:solidFill>
              </a:rPr>
              <a:t> </a:t>
            </a:r>
            <a:r>
              <a:rPr lang="fr-FR" sz="1400" dirty="0" smtClean="0">
                <a:solidFill>
                  <a:schemeClr val="accent1">
                    <a:lumMod val="50000"/>
                  </a:schemeClr>
                </a:solidFill>
              </a:rPr>
              <a:t>(</a:t>
            </a:r>
            <a:r>
              <a:rPr lang="fr-FR" sz="1400" b="1" dirty="0" smtClean="0">
                <a:solidFill>
                  <a:schemeClr val="accent1">
                    <a:lumMod val="50000"/>
                  </a:schemeClr>
                </a:solidFill>
              </a:rPr>
              <a:t>2 413 </a:t>
            </a:r>
            <a:r>
              <a:rPr lang="fr-FR" sz="1400" dirty="0" smtClean="0">
                <a:solidFill>
                  <a:schemeClr val="accent1">
                    <a:lumMod val="50000"/>
                  </a:schemeClr>
                </a:solidFill>
              </a:rPr>
              <a:t>euros brut mensuels)</a:t>
            </a:r>
            <a:r>
              <a:rPr lang="fr-FR" sz="1400" dirty="0">
                <a:solidFill>
                  <a:schemeClr val="accent1">
                    <a:lumMod val="50000"/>
                  </a:schemeClr>
                </a:solidFill>
              </a:rPr>
              <a:t> </a:t>
            </a:r>
            <a:r>
              <a:rPr lang="fr-FR" sz="1400" dirty="0" smtClean="0">
                <a:solidFill>
                  <a:schemeClr val="accent1">
                    <a:lumMod val="50000"/>
                  </a:schemeClr>
                </a:solidFill>
              </a:rPr>
              <a:t>au </a:t>
            </a:r>
            <a:r>
              <a:rPr lang="fr-FR" sz="1400" dirty="0">
                <a:solidFill>
                  <a:schemeClr val="accent1">
                    <a:lumMod val="50000"/>
                  </a:schemeClr>
                </a:solidFill>
              </a:rPr>
              <a:t>lieu de </a:t>
            </a:r>
            <a:r>
              <a:rPr lang="fr-FR" sz="1400" b="1" dirty="0" smtClean="0">
                <a:solidFill>
                  <a:schemeClr val="accent1">
                    <a:lumMod val="50000"/>
                  </a:schemeClr>
                </a:solidFill>
              </a:rPr>
              <a:t>436</a:t>
            </a:r>
            <a:r>
              <a:rPr lang="fr-FR" sz="1400" dirty="0" smtClean="0">
                <a:solidFill>
                  <a:schemeClr val="accent1">
                    <a:lumMod val="50000"/>
                  </a:schemeClr>
                </a:solidFill>
              </a:rPr>
              <a:t> (2 043 euros brut mensuels), soit </a:t>
            </a:r>
            <a:r>
              <a:rPr lang="fr-FR" sz="1400" b="1" dirty="0" smtClean="0">
                <a:solidFill>
                  <a:srgbClr val="990033"/>
                </a:solidFill>
              </a:rPr>
              <a:t>un gain de 79 points</a:t>
            </a:r>
            <a:r>
              <a:rPr lang="fr-FR" sz="1400" dirty="0" smtClean="0">
                <a:solidFill>
                  <a:schemeClr val="accent1">
                    <a:lumMod val="50000"/>
                  </a:schemeClr>
                </a:solidFill>
              </a:rPr>
              <a:t>. </a:t>
            </a:r>
          </a:p>
        </p:txBody>
      </p:sp>
      <p:sp>
        <p:nvSpPr>
          <p:cNvPr id="49" name="Rectangle 48"/>
          <p:cNvSpPr/>
          <p:nvPr/>
        </p:nvSpPr>
        <p:spPr>
          <a:xfrm>
            <a:off x="764153" y="988252"/>
            <a:ext cx="5093955" cy="259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50" name="Rectangle 49"/>
          <p:cNvSpPr/>
          <p:nvPr/>
        </p:nvSpPr>
        <p:spPr>
          <a:xfrm>
            <a:off x="6329460" y="988252"/>
            <a:ext cx="5272079"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pic>
        <p:nvPicPr>
          <p:cNvPr id="20" name="Image 19"/>
          <p:cNvPicPr>
            <a:picLocks noChangeAspect="1"/>
          </p:cNvPicPr>
          <p:nvPr/>
        </p:nvPicPr>
        <p:blipFill>
          <a:blip r:embed="rId4"/>
          <a:stretch>
            <a:fillRect/>
          </a:stretch>
        </p:blipFill>
        <p:spPr>
          <a:xfrm>
            <a:off x="764153" y="3408230"/>
            <a:ext cx="5212901" cy="2823108"/>
          </a:xfrm>
          <a:prstGeom prst="rect">
            <a:avLst/>
          </a:prstGeom>
        </p:spPr>
      </p:pic>
      <p:pic>
        <p:nvPicPr>
          <p:cNvPr id="2" name="Image 1"/>
          <p:cNvPicPr>
            <a:picLocks noChangeAspect="1"/>
          </p:cNvPicPr>
          <p:nvPr/>
        </p:nvPicPr>
        <p:blipFill>
          <a:blip r:embed="rId5"/>
          <a:stretch>
            <a:fillRect/>
          </a:stretch>
        </p:blipFill>
        <p:spPr>
          <a:xfrm>
            <a:off x="787403" y="1341258"/>
            <a:ext cx="1193839" cy="2359914"/>
          </a:xfrm>
          <a:prstGeom prst="rect">
            <a:avLst/>
          </a:prstGeom>
        </p:spPr>
      </p:pic>
      <p:pic>
        <p:nvPicPr>
          <p:cNvPr id="22" name="Image 21"/>
          <p:cNvPicPr>
            <a:picLocks noChangeAspect="1"/>
          </p:cNvPicPr>
          <p:nvPr/>
        </p:nvPicPr>
        <p:blipFill>
          <a:blip r:embed="rId6"/>
          <a:stretch>
            <a:fillRect/>
          </a:stretch>
        </p:blipFill>
        <p:spPr>
          <a:xfrm>
            <a:off x="6558283" y="3321272"/>
            <a:ext cx="5198745" cy="2926749"/>
          </a:xfrm>
          <a:prstGeom prst="rect">
            <a:avLst/>
          </a:prstGeom>
        </p:spPr>
      </p:pic>
      <p:pic>
        <p:nvPicPr>
          <p:cNvPr id="15" name="Image 14"/>
          <p:cNvPicPr>
            <a:picLocks noChangeAspect="1"/>
          </p:cNvPicPr>
          <p:nvPr/>
        </p:nvPicPr>
        <p:blipFill>
          <a:blip r:embed="rId7"/>
          <a:stretch>
            <a:fillRect/>
          </a:stretch>
        </p:blipFill>
        <p:spPr>
          <a:xfrm>
            <a:off x="6900853" y="1377335"/>
            <a:ext cx="1103367" cy="2386352"/>
          </a:xfrm>
          <a:prstGeom prst="rect">
            <a:avLst/>
          </a:prstGeom>
        </p:spPr>
      </p:pic>
    </p:spTree>
    <p:extLst>
      <p:ext uri="{BB962C8B-B14F-4D97-AF65-F5344CB8AC3E}">
        <p14:creationId xmlns:p14="http://schemas.microsoft.com/office/powerpoint/2010/main" val="3310522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31</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325129"/>
            <a:ext cx="10515600" cy="499197"/>
          </a:xfrm>
        </p:spPr>
        <p:txBody>
          <a:bodyPr>
            <a:noAutofit/>
          </a:bodyPr>
          <a:lstStyle/>
          <a:p>
            <a:r>
              <a:rPr lang="fr-FR" sz="3200" b="1" dirty="0" smtClean="0">
                <a:solidFill>
                  <a:srgbClr val="0A0091"/>
                </a:solidFill>
                <a:latin typeface="Marianne" panose="02000000000000000000" pitchFamily="2" charset="0"/>
              </a:rPr>
              <a:t>Revalorisations salariales des cadres de santé</a:t>
            </a:r>
            <a:endParaRPr lang="fr-FR" sz="3200"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800592" y="1063071"/>
            <a:ext cx="0" cy="4511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1932349" y="3362510"/>
            <a:ext cx="973562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3"/>
          <a:stretch>
            <a:fillRect/>
          </a:stretch>
        </p:blipFill>
        <p:spPr>
          <a:xfrm>
            <a:off x="393719" y="1138750"/>
            <a:ext cx="1278110" cy="4449422"/>
          </a:xfrm>
          <a:prstGeom prst="rect">
            <a:avLst/>
          </a:prstGeom>
        </p:spPr>
      </p:pic>
      <p:pic>
        <p:nvPicPr>
          <p:cNvPr id="9" name="Image 8"/>
          <p:cNvPicPr>
            <a:picLocks noChangeAspect="1"/>
          </p:cNvPicPr>
          <p:nvPr/>
        </p:nvPicPr>
        <p:blipFill>
          <a:blip r:embed="rId4"/>
          <a:stretch>
            <a:fillRect/>
          </a:stretch>
        </p:blipFill>
        <p:spPr>
          <a:xfrm>
            <a:off x="6905151" y="1241592"/>
            <a:ext cx="4798335" cy="1962955"/>
          </a:xfrm>
          <a:prstGeom prst="rect">
            <a:avLst/>
          </a:prstGeom>
        </p:spPr>
      </p:pic>
      <p:pic>
        <p:nvPicPr>
          <p:cNvPr id="10" name="Image 9"/>
          <p:cNvPicPr>
            <a:picLocks noChangeAspect="1"/>
          </p:cNvPicPr>
          <p:nvPr/>
        </p:nvPicPr>
        <p:blipFill>
          <a:blip r:embed="rId5"/>
          <a:stretch>
            <a:fillRect/>
          </a:stretch>
        </p:blipFill>
        <p:spPr>
          <a:xfrm>
            <a:off x="1881463" y="3492303"/>
            <a:ext cx="4875752" cy="1895137"/>
          </a:xfrm>
          <a:prstGeom prst="rect">
            <a:avLst/>
          </a:prstGeom>
        </p:spPr>
      </p:pic>
      <p:pic>
        <p:nvPicPr>
          <p:cNvPr id="11" name="Image 10"/>
          <p:cNvPicPr>
            <a:picLocks noChangeAspect="1"/>
          </p:cNvPicPr>
          <p:nvPr/>
        </p:nvPicPr>
        <p:blipFill>
          <a:blip r:embed="rId6"/>
          <a:stretch>
            <a:fillRect/>
          </a:stretch>
        </p:blipFill>
        <p:spPr>
          <a:xfrm>
            <a:off x="6863613" y="3489793"/>
            <a:ext cx="4761846" cy="1816907"/>
          </a:xfrm>
          <a:prstGeom prst="rect">
            <a:avLst/>
          </a:prstGeom>
        </p:spPr>
      </p:pic>
      <p:pic>
        <p:nvPicPr>
          <p:cNvPr id="12" name="Image 11"/>
          <p:cNvPicPr>
            <a:picLocks noChangeAspect="1"/>
          </p:cNvPicPr>
          <p:nvPr/>
        </p:nvPicPr>
        <p:blipFill>
          <a:blip r:embed="rId7"/>
          <a:stretch>
            <a:fillRect/>
          </a:stretch>
        </p:blipFill>
        <p:spPr>
          <a:xfrm>
            <a:off x="1776387" y="1235895"/>
            <a:ext cx="4876647" cy="2102774"/>
          </a:xfrm>
          <a:prstGeom prst="rect">
            <a:avLst/>
          </a:prstGeom>
        </p:spPr>
      </p:pic>
    </p:spTree>
    <p:extLst>
      <p:ext uri="{BB962C8B-B14F-4D97-AF65-F5344CB8AC3E}">
        <p14:creationId xmlns:p14="http://schemas.microsoft.com/office/powerpoint/2010/main" val="4042187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32</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2800" b="1" dirty="0" smtClean="0">
                <a:solidFill>
                  <a:srgbClr val="0A0091"/>
                </a:solidFill>
                <a:latin typeface="Marianne" panose="02000000000000000000"/>
              </a:rPr>
              <a:t>Focus cadres de santé</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82564" y="1782332"/>
            <a:ext cx="2330093" cy="355740"/>
          </a:xfrm>
          <a:prstGeom prst="rect">
            <a:avLst/>
          </a:prstGeom>
          <a:solidFill>
            <a:srgbClr val="FDED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Niveau de diplôme</a:t>
            </a:r>
            <a:endParaRPr lang="fr-FR" b="1" dirty="0">
              <a:solidFill>
                <a:srgbClr val="002060"/>
              </a:solidFill>
            </a:endParaRPr>
          </a:p>
        </p:txBody>
      </p:sp>
      <p:sp>
        <p:nvSpPr>
          <p:cNvPr id="14" name="Rectangle 13"/>
          <p:cNvSpPr/>
          <p:nvPr/>
        </p:nvSpPr>
        <p:spPr>
          <a:xfrm>
            <a:off x="5572811" y="1782332"/>
            <a:ext cx="2330093" cy="355740"/>
          </a:xfrm>
          <a:prstGeom prst="rect">
            <a:avLst/>
          </a:prstGeom>
          <a:solidFill>
            <a:srgbClr val="FDED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Conditions d’accès</a:t>
            </a:r>
            <a:endParaRPr lang="fr-FR" b="1" dirty="0">
              <a:solidFill>
                <a:srgbClr val="002060"/>
              </a:solidFill>
            </a:endParaRPr>
          </a:p>
        </p:txBody>
      </p:sp>
      <p:sp>
        <p:nvSpPr>
          <p:cNvPr id="16" name="Rectangle 15"/>
          <p:cNvSpPr/>
          <p:nvPr/>
        </p:nvSpPr>
        <p:spPr>
          <a:xfrm>
            <a:off x="8063058" y="1782332"/>
            <a:ext cx="2330093" cy="355740"/>
          </a:xfrm>
          <a:prstGeom prst="rect">
            <a:avLst/>
          </a:prstGeom>
          <a:solidFill>
            <a:srgbClr val="FDEDE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Réforme en cours</a:t>
            </a:r>
            <a:endParaRPr lang="fr-FR" b="1" dirty="0">
              <a:solidFill>
                <a:srgbClr val="002060"/>
              </a:solidFill>
            </a:endParaRPr>
          </a:p>
        </p:txBody>
      </p:sp>
      <p:pic>
        <p:nvPicPr>
          <p:cNvPr id="22" name="Image 21"/>
          <p:cNvPicPr>
            <a:picLocks noChangeAspect="1"/>
          </p:cNvPicPr>
          <p:nvPr/>
        </p:nvPicPr>
        <p:blipFill>
          <a:blip r:embed="rId3"/>
          <a:stretch>
            <a:fillRect/>
          </a:stretch>
        </p:blipFill>
        <p:spPr>
          <a:xfrm>
            <a:off x="1339919" y="1302103"/>
            <a:ext cx="1139329" cy="3966290"/>
          </a:xfrm>
          <a:prstGeom prst="rect">
            <a:avLst/>
          </a:prstGeom>
        </p:spPr>
      </p:pic>
      <p:sp>
        <p:nvSpPr>
          <p:cNvPr id="21" name="Rectangle 20"/>
          <p:cNvSpPr/>
          <p:nvPr/>
        </p:nvSpPr>
        <p:spPr>
          <a:xfrm>
            <a:off x="3082564" y="2211392"/>
            <a:ext cx="2330093" cy="343724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Arial" panose="020B0604020202020204" pitchFamily="34" charset="0"/>
              <a:buChar char="•"/>
            </a:pPr>
            <a:r>
              <a:rPr lang="fr-FR" sz="2000" b="1" dirty="0">
                <a:solidFill>
                  <a:srgbClr val="0A0091"/>
                </a:solidFill>
              </a:rPr>
              <a:t>Diplôme de cadre de santé</a:t>
            </a:r>
          </a:p>
          <a:p>
            <a:pPr marL="285750" lvl="0" indent="-285750">
              <a:spcAft>
                <a:spcPts val="600"/>
              </a:spcAft>
              <a:buFont typeface="Arial" panose="020B0604020202020204" pitchFamily="34" charset="0"/>
              <a:buChar char="•"/>
            </a:pPr>
            <a:r>
              <a:rPr lang="fr-FR" sz="2000" dirty="0">
                <a:solidFill>
                  <a:prstClr val="black"/>
                </a:solidFill>
              </a:rPr>
              <a:t>Niveau 6</a:t>
            </a:r>
          </a:p>
        </p:txBody>
      </p:sp>
      <p:sp>
        <p:nvSpPr>
          <p:cNvPr id="23" name="Rectangle 22"/>
          <p:cNvSpPr/>
          <p:nvPr/>
        </p:nvSpPr>
        <p:spPr>
          <a:xfrm>
            <a:off x="5572811" y="2211392"/>
            <a:ext cx="2330093" cy="343723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8063058" y="2211393"/>
            <a:ext cx="2330093" cy="19527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0A0091"/>
                </a:solidFill>
              </a:rPr>
              <a:t>Révision </a:t>
            </a:r>
            <a:r>
              <a:rPr lang="fr-FR" b="1" dirty="0">
                <a:solidFill>
                  <a:srgbClr val="0A0091"/>
                </a:solidFill>
              </a:rPr>
              <a:t>du référentiel activités compétences et référentiel de formation </a:t>
            </a:r>
            <a:r>
              <a:rPr lang="fr-FR" dirty="0" smtClean="0">
                <a:solidFill>
                  <a:schemeClr val="tx1"/>
                </a:solidFill>
              </a:rPr>
              <a:t>(2021)</a:t>
            </a:r>
          </a:p>
          <a:p>
            <a:r>
              <a:rPr lang="fr-FR" dirty="0" smtClean="0">
                <a:solidFill>
                  <a:schemeClr val="tx1"/>
                </a:solidFill>
              </a:rPr>
              <a:t>GRAF pour les cadres supérieurs de santé</a:t>
            </a:r>
            <a:endParaRPr lang="fr-FR" dirty="0">
              <a:solidFill>
                <a:schemeClr val="tx1"/>
              </a:solidFill>
            </a:endParaRPr>
          </a:p>
        </p:txBody>
      </p:sp>
      <p:sp>
        <p:nvSpPr>
          <p:cNvPr id="25" name="Rectangle 24"/>
          <p:cNvSpPr/>
          <p:nvPr/>
        </p:nvSpPr>
        <p:spPr>
          <a:xfrm>
            <a:off x="8063058" y="4237443"/>
            <a:ext cx="2330093" cy="14116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smtClean="0">
                <a:solidFill>
                  <a:schemeClr val="tx1"/>
                </a:solidFill>
              </a:rPr>
              <a:t>Hausse des places en formation</a:t>
            </a:r>
            <a:endParaRPr lang="fr-FR" dirty="0">
              <a:solidFill>
                <a:schemeClr val="tx1"/>
              </a:solidFill>
            </a:endParaRPr>
          </a:p>
        </p:txBody>
      </p:sp>
      <p:sp>
        <p:nvSpPr>
          <p:cNvPr id="27" name="ZoneTexte 26"/>
          <p:cNvSpPr txBox="1"/>
          <p:nvPr/>
        </p:nvSpPr>
        <p:spPr>
          <a:xfrm>
            <a:off x="5572811" y="2211392"/>
            <a:ext cx="2490247" cy="3416320"/>
          </a:xfrm>
          <a:prstGeom prst="rect">
            <a:avLst/>
          </a:prstGeom>
          <a:noFill/>
        </p:spPr>
        <p:txBody>
          <a:bodyPr wrap="square" rtlCol="0">
            <a:spAutoFit/>
          </a:bodyPr>
          <a:lstStyle/>
          <a:p>
            <a:pPr marL="285750" indent="-285750">
              <a:buFont typeface="Arial" panose="020B0604020202020204" pitchFamily="34" charset="0"/>
              <a:buChar char="•"/>
            </a:pPr>
            <a:r>
              <a:rPr lang="fr-FR" dirty="0" smtClean="0"/>
              <a:t>Etre </a:t>
            </a:r>
            <a:r>
              <a:rPr lang="fr-FR" dirty="0"/>
              <a:t>titulaire d’un diplôme de professionnel de santé et </a:t>
            </a:r>
            <a:r>
              <a:rPr lang="fr-FR" dirty="0" smtClean="0"/>
              <a:t>justifier </a:t>
            </a:r>
            <a:r>
              <a:rPr lang="fr-FR" dirty="0"/>
              <a:t>d’une expérience d'au moins </a:t>
            </a:r>
            <a:r>
              <a:rPr lang="fr-FR" b="1" dirty="0" smtClean="0">
                <a:solidFill>
                  <a:srgbClr val="0A0091"/>
                </a:solidFill>
              </a:rPr>
              <a:t>4 </a:t>
            </a:r>
            <a:r>
              <a:rPr lang="fr-FR" b="1" dirty="0">
                <a:solidFill>
                  <a:srgbClr val="0A0091"/>
                </a:solidFill>
              </a:rPr>
              <a:t>ans </a:t>
            </a:r>
            <a:r>
              <a:rPr lang="fr-FR" dirty="0"/>
              <a:t>à temps plein dans l’exercice de ce </a:t>
            </a:r>
            <a:r>
              <a:rPr lang="fr-FR" dirty="0" smtClean="0"/>
              <a:t>métier</a:t>
            </a:r>
          </a:p>
          <a:p>
            <a:pPr marL="285750" indent="-285750">
              <a:buFont typeface="Arial" panose="020B0604020202020204" pitchFamily="34" charset="0"/>
              <a:buChar char="•"/>
            </a:pPr>
            <a:r>
              <a:rPr lang="fr-FR" dirty="0" smtClean="0"/>
              <a:t>Avoir réussi les </a:t>
            </a:r>
            <a:r>
              <a:rPr lang="fr-FR" b="1" dirty="0" smtClean="0">
                <a:solidFill>
                  <a:srgbClr val="0A0091"/>
                </a:solidFill>
              </a:rPr>
              <a:t>épreuves de sélection</a:t>
            </a:r>
            <a:endParaRPr lang="fr-FR" b="1" dirty="0">
              <a:solidFill>
                <a:srgbClr val="0A0091"/>
              </a:solidFill>
            </a:endParaRPr>
          </a:p>
        </p:txBody>
      </p:sp>
    </p:spTree>
    <p:extLst>
      <p:ext uri="{BB962C8B-B14F-4D97-AF65-F5344CB8AC3E}">
        <p14:creationId xmlns:p14="http://schemas.microsoft.com/office/powerpoint/2010/main" val="4003398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33</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0258" y="192145"/>
            <a:ext cx="10515600" cy="499197"/>
          </a:xfrm>
        </p:spPr>
        <p:txBody>
          <a:bodyPr vert="horz" lIns="91440" tIns="45720" rIns="91440" bIns="45720" rtlCol="0" anchor="ctr">
            <a:noAutofit/>
          </a:bodyPr>
          <a:lstStyle/>
          <a:p>
            <a:r>
              <a:rPr lang="fr-FR" sz="3200" b="1" dirty="0">
                <a:solidFill>
                  <a:srgbClr val="0A0091"/>
                </a:solidFill>
                <a:latin typeface="Marianne" panose="02000000000000000000"/>
              </a:rPr>
              <a:t>Revalorisations salariales des </a:t>
            </a:r>
            <a:r>
              <a:rPr lang="fr-FR" sz="3200" b="1" dirty="0" smtClean="0">
                <a:solidFill>
                  <a:srgbClr val="0A0091"/>
                </a:solidFill>
                <a:latin typeface="Marianne" panose="02000000000000000000"/>
              </a:rPr>
              <a:t>cadres de santé : détail de la nouvelle grille</a:t>
            </a:r>
            <a:endParaRPr lang="fr-FR" sz="32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9134573" y="5674935"/>
            <a:ext cx="2720947" cy="216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2081445" y="1512786"/>
            <a:ext cx="3550193" cy="892552"/>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2">
                    <a:lumMod val="75000"/>
                  </a:schemeClr>
                </a:solidFill>
              </a:rPr>
              <a:t> </a:t>
            </a:r>
            <a:r>
              <a:rPr lang="fr-FR" sz="1600" b="1" dirty="0" smtClean="0">
                <a:solidFill>
                  <a:srgbClr val="990033"/>
                </a:solidFill>
              </a:rPr>
              <a:t>18,9</a:t>
            </a:r>
          </a:p>
          <a:p>
            <a:pPr algn="ctr"/>
            <a:endParaRPr lang="fr-FR" dirty="0" smtClean="0">
              <a:solidFill>
                <a:schemeClr val="accent1">
                  <a:lumMod val="50000"/>
                </a:schemeClr>
              </a:solidFill>
            </a:endParaRPr>
          </a:p>
          <a:p>
            <a:pPr algn="ctr"/>
            <a:endParaRPr lang="fr-FR" dirty="0" smtClean="0">
              <a:solidFill>
                <a:schemeClr val="accent1">
                  <a:lumMod val="50000"/>
                </a:schemeClr>
              </a:solidFill>
            </a:endParaRPr>
          </a:p>
        </p:txBody>
      </p:sp>
      <p:sp>
        <p:nvSpPr>
          <p:cNvPr id="44" name="ZoneTexte 43"/>
          <p:cNvSpPr txBox="1"/>
          <p:nvPr/>
        </p:nvSpPr>
        <p:spPr>
          <a:xfrm>
            <a:off x="8207172" y="1543564"/>
            <a:ext cx="3557510" cy="830997"/>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rgbClr val="990033"/>
                </a:solidFill>
              </a:rPr>
              <a:t> 16,72</a:t>
            </a:r>
          </a:p>
          <a:p>
            <a:pPr algn="ctr"/>
            <a:endParaRPr lang="fr-FR" sz="1600" dirty="0" smtClean="0">
              <a:solidFill>
                <a:schemeClr val="accent1">
                  <a:lumMod val="50000"/>
                </a:schemeClr>
              </a:solidFill>
            </a:endParaRPr>
          </a:p>
          <a:p>
            <a:pPr algn="ctr"/>
            <a:endParaRPr lang="fr-FR" sz="1600" dirty="0">
              <a:solidFill>
                <a:schemeClr val="accent1">
                  <a:lumMod val="50000"/>
                </a:schemeClr>
              </a:solidFill>
            </a:endParaRPr>
          </a:p>
        </p:txBody>
      </p:sp>
      <p:cxnSp>
        <p:nvCxnSpPr>
          <p:cNvPr id="45" name="Connecteur droit 44"/>
          <p:cNvCxnSpPr/>
          <p:nvPr/>
        </p:nvCxnSpPr>
        <p:spPr>
          <a:xfrm>
            <a:off x="6096000" y="943563"/>
            <a:ext cx="0" cy="529200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3"/>
          <a:stretch>
            <a:fillRect/>
          </a:stretch>
        </p:blipFill>
        <p:spPr>
          <a:xfrm>
            <a:off x="5827722" y="933450"/>
            <a:ext cx="636495" cy="2215798"/>
          </a:xfrm>
          <a:prstGeom prst="rect">
            <a:avLst/>
          </a:prstGeom>
        </p:spPr>
      </p:pic>
      <p:sp>
        <p:nvSpPr>
          <p:cNvPr id="48" name="Rectangle 47"/>
          <p:cNvSpPr/>
          <p:nvPr/>
        </p:nvSpPr>
        <p:spPr>
          <a:xfrm>
            <a:off x="2028018" y="1847025"/>
            <a:ext cx="3657049" cy="1600438"/>
          </a:xfrm>
          <a:prstGeom prst="rect">
            <a:avLst/>
          </a:prstGeom>
        </p:spPr>
        <p:txBody>
          <a:bodyPr wrap="square">
            <a:spAutoFit/>
          </a:bodyPr>
          <a:lstStyle/>
          <a:p>
            <a:pPr algn="ctr"/>
            <a:r>
              <a:rPr lang="fr-FR" sz="1400" dirty="0" smtClean="0">
                <a:solidFill>
                  <a:schemeClr val="accent1">
                    <a:lumMod val="50000"/>
                  </a:schemeClr>
                </a:solidFill>
              </a:rPr>
              <a:t>Cas-type : un cadre de santé à </a:t>
            </a:r>
            <a:r>
              <a:rPr lang="fr-FR" sz="1400" dirty="0">
                <a:solidFill>
                  <a:schemeClr val="accent1">
                    <a:lumMod val="50000"/>
                  </a:schemeClr>
                </a:solidFill>
              </a:rPr>
              <a:t>l’échelon </a:t>
            </a:r>
            <a:r>
              <a:rPr lang="fr-FR" sz="1400" dirty="0" smtClean="0">
                <a:solidFill>
                  <a:schemeClr val="accent1">
                    <a:lumMod val="50000"/>
                  </a:schemeClr>
                </a:solidFill>
              </a:rPr>
              <a:t>3 </a:t>
            </a:r>
            <a:r>
              <a:rPr lang="fr-FR" sz="1400" dirty="0">
                <a:solidFill>
                  <a:schemeClr val="accent1">
                    <a:lumMod val="50000"/>
                  </a:schemeClr>
                </a:solidFill>
              </a:rPr>
              <a:t>du premier grade de la grille actuelle, reste à l’échelon </a:t>
            </a:r>
            <a:r>
              <a:rPr lang="fr-FR" sz="1400" dirty="0" smtClean="0">
                <a:solidFill>
                  <a:schemeClr val="accent1">
                    <a:lumMod val="50000"/>
                  </a:schemeClr>
                </a:solidFill>
              </a:rPr>
              <a:t>3 </a:t>
            </a:r>
            <a:r>
              <a:rPr lang="fr-FR" sz="1400" dirty="0">
                <a:solidFill>
                  <a:schemeClr val="accent1">
                    <a:lumMod val="50000"/>
                  </a:schemeClr>
                </a:solidFill>
              </a:rPr>
              <a:t>du </a:t>
            </a:r>
            <a:r>
              <a:rPr lang="fr-FR" sz="1400" dirty="0" smtClean="0">
                <a:solidFill>
                  <a:schemeClr val="accent1">
                    <a:lumMod val="50000"/>
                  </a:schemeClr>
                </a:solidFill>
              </a:rPr>
              <a:t>premier </a:t>
            </a:r>
            <a:r>
              <a:rPr lang="fr-FR" sz="1400" dirty="0">
                <a:solidFill>
                  <a:schemeClr val="accent1">
                    <a:lumMod val="50000"/>
                  </a:schemeClr>
                </a:solidFill>
              </a:rPr>
              <a:t>grade </a:t>
            </a:r>
            <a:r>
              <a:rPr lang="fr-FR" sz="1400" dirty="0" smtClean="0">
                <a:solidFill>
                  <a:schemeClr val="accent1">
                    <a:lumMod val="50000"/>
                  </a:schemeClr>
                </a:solidFill>
              </a:rPr>
              <a:t>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515 </a:t>
            </a:r>
            <a:r>
              <a:rPr lang="fr-FR" sz="1400" dirty="0" smtClean="0">
                <a:solidFill>
                  <a:schemeClr val="accent1">
                    <a:lumMod val="50000"/>
                  </a:schemeClr>
                </a:solidFill>
              </a:rPr>
              <a:t>(</a:t>
            </a:r>
            <a:r>
              <a:rPr lang="fr-FR" sz="1400" b="1" dirty="0" smtClean="0">
                <a:solidFill>
                  <a:schemeClr val="accent1">
                    <a:lumMod val="50000"/>
                  </a:schemeClr>
                </a:solidFill>
              </a:rPr>
              <a:t>2 413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494</a:t>
            </a:r>
            <a:r>
              <a:rPr lang="fr-FR" sz="1400" dirty="0" smtClean="0">
                <a:solidFill>
                  <a:schemeClr val="accent1">
                    <a:lumMod val="50000"/>
                  </a:schemeClr>
                </a:solidFill>
              </a:rPr>
              <a:t> (2 315 euros brut mensuels), soit </a:t>
            </a:r>
            <a:r>
              <a:rPr lang="fr-FR" sz="1400" b="1" dirty="0" smtClean="0">
                <a:solidFill>
                  <a:srgbClr val="990033"/>
                </a:solidFill>
              </a:rPr>
              <a:t>un gain de 21 points</a:t>
            </a:r>
            <a:r>
              <a:rPr lang="fr-FR" sz="1400" dirty="0" smtClean="0">
                <a:solidFill>
                  <a:schemeClr val="accent1">
                    <a:lumMod val="50000"/>
                  </a:schemeClr>
                </a:solidFill>
              </a:rPr>
              <a:t>.</a:t>
            </a:r>
            <a:endParaRPr lang="fr-FR" sz="1400" dirty="0">
              <a:solidFill>
                <a:schemeClr val="accent1">
                  <a:lumMod val="50000"/>
                </a:schemeClr>
              </a:solidFill>
            </a:endParaRPr>
          </a:p>
        </p:txBody>
      </p:sp>
      <p:sp>
        <p:nvSpPr>
          <p:cNvPr id="49" name="Rectangle 48"/>
          <p:cNvSpPr/>
          <p:nvPr/>
        </p:nvSpPr>
        <p:spPr>
          <a:xfrm>
            <a:off x="8373575" y="1970753"/>
            <a:ext cx="3570186" cy="1600438"/>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cadre de santé à l’échelon </a:t>
            </a:r>
            <a:r>
              <a:rPr lang="fr-FR" sz="1400" dirty="0" smtClean="0">
                <a:solidFill>
                  <a:schemeClr val="accent1">
                    <a:lumMod val="50000"/>
                  </a:schemeClr>
                </a:solidFill>
              </a:rPr>
              <a:t>7 </a:t>
            </a:r>
            <a:r>
              <a:rPr lang="fr-FR" sz="1400" dirty="0">
                <a:solidFill>
                  <a:schemeClr val="accent1">
                    <a:lumMod val="50000"/>
                  </a:schemeClr>
                </a:solidFill>
              </a:rPr>
              <a:t>du </a:t>
            </a:r>
            <a:r>
              <a:rPr lang="fr-FR" sz="1400" dirty="0" smtClean="0">
                <a:solidFill>
                  <a:schemeClr val="accent1">
                    <a:lumMod val="50000"/>
                  </a:schemeClr>
                </a:solidFill>
              </a:rPr>
              <a:t>deuxième grade </a:t>
            </a:r>
            <a:r>
              <a:rPr lang="fr-FR" sz="1400" dirty="0">
                <a:solidFill>
                  <a:schemeClr val="accent1">
                    <a:lumMod val="50000"/>
                  </a:schemeClr>
                </a:solidFill>
              </a:rPr>
              <a:t>de la grille actuelle, </a:t>
            </a:r>
            <a:r>
              <a:rPr lang="fr-FR" sz="1400" dirty="0" smtClean="0">
                <a:solidFill>
                  <a:schemeClr val="accent1">
                    <a:lumMod val="50000"/>
                  </a:schemeClr>
                </a:solidFill>
              </a:rPr>
              <a:t>passe </a:t>
            </a:r>
            <a:r>
              <a:rPr lang="fr-FR" sz="1400" dirty="0">
                <a:solidFill>
                  <a:schemeClr val="accent1">
                    <a:lumMod val="50000"/>
                  </a:schemeClr>
                </a:solidFill>
              </a:rPr>
              <a:t>à l’échelon </a:t>
            </a:r>
            <a:r>
              <a:rPr lang="fr-FR" sz="1400" dirty="0" smtClean="0">
                <a:solidFill>
                  <a:schemeClr val="accent1">
                    <a:lumMod val="50000"/>
                  </a:schemeClr>
                </a:solidFill>
              </a:rPr>
              <a:t>6 </a:t>
            </a:r>
            <a:r>
              <a:rPr lang="fr-FR" sz="1400" dirty="0">
                <a:solidFill>
                  <a:schemeClr val="accent1">
                    <a:lumMod val="50000"/>
                  </a:schemeClr>
                </a:solidFill>
              </a:rPr>
              <a:t>du </a:t>
            </a:r>
            <a:r>
              <a:rPr lang="fr-FR" sz="1400" dirty="0" smtClean="0">
                <a:solidFill>
                  <a:schemeClr val="accent1">
                    <a:lumMod val="50000"/>
                  </a:schemeClr>
                </a:solidFill>
              </a:rPr>
              <a:t>deuxième </a:t>
            </a:r>
            <a:r>
              <a:rPr lang="fr-FR" sz="1400" dirty="0">
                <a:solidFill>
                  <a:schemeClr val="accent1">
                    <a:lumMod val="50000"/>
                  </a:schemeClr>
                </a:solidFill>
              </a:rPr>
              <a:t>grade </a:t>
            </a:r>
            <a:r>
              <a:rPr lang="fr-FR" sz="1400" dirty="0" smtClean="0">
                <a:solidFill>
                  <a:schemeClr val="accent1">
                    <a:lumMod val="50000"/>
                  </a:schemeClr>
                </a:solidFill>
              </a:rPr>
              <a:t>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768 </a:t>
            </a:r>
            <a:r>
              <a:rPr lang="fr-FR" sz="1400" dirty="0" smtClean="0">
                <a:solidFill>
                  <a:schemeClr val="accent1">
                    <a:lumMod val="50000"/>
                  </a:schemeClr>
                </a:solidFill>
              </a:rPr>
              <a:t>(</a:t>
            </a:r>
            <a:r>
              <a:rPr lang="fr-FR" sz="1400" b="1" dirty="0" smtClean="0">
                <a:solidFill>
                  <a:schemeClr val="accent1">
                    <a:lumMod val="50000"/>
                  </a:schemeClr>
                </a:solidFill>
              </a:rPr>
              <a:t>3 599 </a:t>
            </a:r>
            <a:r>
              <a:rPr lang="fr-FR" sz="1400" dirty="0" smtClean="0">
                <a:solidFill>
                  <a:schemeClr val="accent1">
                    <a:lumMod val="50000"/>
                  </a:schemeClr>
                </a:solidFill>
              </a:rPr>
              <a:t>euros brut mensuels) </a:t>
            </a:r>
            <a:r>
              <a:rPr lang="fr-FR" sz="1400" dirty="0">
                <a:solidFill>
                  <a:schemeClr val="accent1">
                    <a:lumMod val="50000"/>
                  </a:schemeClr>
                </a:solidFill>
              </a:rPr>
              <a:t>au lieu de </a:t>
            </a:r>
            <a:r>
              <a:rPr lang="fr-FR" sz="1400" b="1" dirty="0" smtClean="0">
                <a:solidFill>
                  <a:schemeClr val="accent1">
                    <a:lumMod val="50000"/>
                  </a:schemeClr>
                </a:solidFill>
              </a:rPr>
              <a:t>764</a:t>
            </a:r>
            <a:r>
              <a:rPr lang="fr-FR" sz="1400" dirty="0" smtClean="0">
                <a:solidFill>
                  <a:schemeClr val="accent1">
                    <a:lumMod val="50000"/>
                  </a:schemeClr>
                </a:solidFill>
              </a:rPr>
              <a:t> (3 580 euros brut mensuels), soit </a:t>
            </a:r>
            <a:r>
              <a:rPr lang="fr-FR" sz="1400" b="1" dirty="0" smtClean="0">
                <a:solidFill>
                  <a:srgbClr val="990033"/>
                </a:solidFill>
              </a:rPr>
              <a:t>un gain de 4 points.</a:t>
            </a:r>
            <a:endParaRPr lang="fr-FR" sz="1400" dirty="0">
              <a:solidFill>
                <a:schemeClr val="accent1">
                  <a:lumMod val="50000"/>
                </a:schemeClr>
              </a:solidFill>
            </a:endParaRPr>
          </a:p>
        </p:txBody>
      </p:sp>
      <p:sp>
        <p:nvSpPr>
          <p:cNvPr id="26" name="Rectangle 25"/>
          <p:cNvSpPr/>
          <p:nvPr/>
        </p:nvSpPr>
        <p:spPr>
          <a:xfrm>
            <a:off x="495459" y="988252"/>
            <a:ext cx="5231606"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27" name="Rectangle 26"/>
          <p:cNvSpPr/>
          <p:nvPr/>
        </p:nvSpPr>
        <p:spPr>
          <a:xfrm>
            <a:off x="6432220" y="988252"/>
            <a:ext cx="5423299"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pic>
        <p:nvPicPr>
          <p:cNvPr id="21" name="Image 20"/>
          <p:cNvPicPr>
            <a:picLocks noChangeAspect="1"/>
          </p:cNvPicPr>
          <p:nvPr/>
        </p:nvPicPr>
        <p:blipFill>
          <a:blip r:embed="rId4"/>
          <a:stretch>
            <a:fillRect/>
          </a:stretch>
        </p:blipFill>
        <p:spPr>
          <a:xfrm>
            <a:off x="6350278" y="3576437"/>
            <a:ext cx="5594185" cy="2367089"/>
          </a:xfrm>
          <a:prstGeom prst="rect">
            <a:avLst/>
          </a:prstGeom>
        </p:spPr>
      </p:pic>
      <p:pic>
        <p:nvPicPr>
          <p:cNvPr id="13" name="Image 12"/>
          <p:cNvPicPr>
            <a:picLocks noChangeAspect="1"/>
          </p:cNvPicPr>
          <p:nvPr/>
        </p:nvPicPr>
        <p:blipFill>
          <a:blip r:embed="rId5"/>
          <a:stretch>
            <a:fillRect/>
          </a:stretch>
        </p:blipFill>
        <p:spPr>
          <a:xfrm>
            <a:off x="6588058" y="1633972"/>
            <a:ext cx="1638300" cy="2209800"/>
          </a:xfrm>
          <a:prstGeom prst="rect">
            <a:avLst/>
          </a:prstGeom>
        </p:spPr>
      </p:pic>
      <p:pic>
        <p:nvPicPr>
          <p:cNvPr id="22" name="Image 21"/>
          <p:cNvPicPr>
            <a:picLocks noChangeAspect="1"/>
          </p:cNvPicPr>
          <p:nvPr/>
        </p:nvPicPr>
        <p:blipFill>
          <a:blip r:embed="rId6"/>
          <a:stretch>
            <a:fillRect/>
          </a:stretch>
        </p:blipFill>
        <p:spPr>
          <a:xfrm>
            <a:off x="487318" y="3403509"/>
            <a:ext cx="5403215" cy="2728716"/>
          </a:xfrm>
          <a:prstGeom prst="rect">
            <a:avLst/>
          </a:prstGeom>
        </p:spPr>
      </p:pic>
      <p:pic>
        <p:nvPicPr>
          <p:cNvPr id="2" name="Image 1"/>
          <p:cNvPicPr>
            <a:picLocks noChangeAspect="1"/>
          </p:cNvPicPr>
          <p:nvPr/>
        </p:nvPicPr>
        <p:blipFill>
          <a:blip r:embed="rId7"/>
          <a:stretch>
            <a:fillRect/>
          </a:stretch>
        </p:blipFill>
        <p:spPr>
          <a:xfrm>
            <a:off x="494767" y="1352836"/>
            <a:ext cx="1109910" cy="2077856"/>
          </a:xfrm>
          <a:prstGeom prst="rect">
            <a:avLst/>
          </a:prstGeom>
        </p:spPr>
      </p:pic>
    </p:spTree>
    <p:extLst>
      <p:ext uri="{BB962C8B-B14F-4D97-AF65-F5344CB8AC3E}">
        <p14:creationId xmlns:p14="http://schemas.microsoft.com/office/powerpoint/2010/main" val="2272670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34</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419427" y="276300"/>
            <a:ext cx="10515600" cy="499197"/>
          </a:xfrm>
        </p:spPr>
        <p:txBody>
          <a:bodyPr>
            <a:noAutofit/>
          </a:bodyPr>
          <a:lstStyle/>
          <a:p>
            <a:r>
              <a:rPr lang="fr-FR" sz="3200" b="1" dirty="0" smtClean="0">
                <a:solidFill>
                  <a:srgbClr val="0A0091"/>
                </a:solidFill>
                <a:latin typeface="Marianne" panose="02000000000000000000" pitchFamily="2" charset="0"/>
              </a:rPr>
              <a:t>Revalorisation des corps équivalents mis en extinction</a:t>
            </a:r>
            <a:endParaRPr lang="fr-FR" sz="3200"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265624"/>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411177" y="3388718"/>
            <a:ext cx="11213595" cy="2831544"/>
          </a:xfrm>
          <a:prstGeom prst="rect">
            <a:avLst/>
          </a:prstGeom>
          <a:noFill/>
        </p:spPr>
        <p:txBody>
          <a:bodyPr wrap="square" rtlCol="0">
            <a:spAutoFit/>
          </a:bodyPr>
          <a:lstStyle/>
          <a:p>
            <a:pPr algn="just"/>
            <a:r>
              <a:rPr lang="fr-FR" sz="2000" b="1" dirty="0" smtClean="0">
                <a:solidFill>
                  <a:srgbClr val="0A0091"/>
                </a:solidFill>
              </a:rPr>
              <a:t>FOCUS</a:t>
            </a:r>
          </a:p>
          <a:p>
            <a:pPr algn="just"/>
            <a:endParaRPr lang="fr-FR" dirty="0" smtClean="0"/>
          </a:p>
          <a:p>
            <a:pPr algn="just"/>
            <a:r>
              <a:rPr lang="fr-FR" sz="1400" dirty="0" smtClean="0"/>
              <a:t>Dès </a:t>
            </a:r>
            <a:r>
              <a:rPr lang="fr-FR" sz="1400" b="1" dirty="0" smtClean="0">
                <a:solidFill>
                  <a:srgbClr val="395EA9"/>
                </a:solidFill>
              </a:rPr>
              <a:t>le 1</a:t>
            </a:r>
            <a:r>
              <a:rPr lang="fr-FR" sz="1400" b="1" baseline="30000" dirty="0" smtClean="0">
                <a:solidFill>
                  <a:srgbClr val="395EA9"/>
                </a:solidFill>
              </a:rPr>
              <a:t>er</a:t>
            </a:r>
            <a:r>
              <a:rPr lang="fr-FR" sz="1400" b="1" dirty="0" smtClean="0">
                <a:solidFill>
                  <a:srgbClr val="395EA9"/>
                </a:solidFill>
              </a:rPr>
              <a:t> janvier 2022 </a:t>
            </a:r>
            <a:r>
              <a:rPr lang="fr-FR" sz="1400" dirty="0" smtClean="0"/>
              <a:t>il sera possible d’organiser des </a:t>
            </a:r>
            <a:r>
              <a:rPr lang="fr-FR" sz="1400" b="1" dirty="0" smtClean="0">
                <a:solidFill>
                  <a:srgbClr val="395EA9"/>
                </a:solidFill>
              </a:rPr>
              <a:t>concours réservés</a:t>
            </a:r>
            <a:r>
              <a:rPr lang="fr-FR" sz="1400" b="1" dirty="0" smtClean="0"/>
              <a:t> </a:t>
            </a:r>
            <a:r>
              <a:rPr lang="fr-FR" sz="1400" dirty="0" smtClean="0"/>
              <a:t>à destination des personnels relevant des corps paramédicaux de </a:t>
            </a:r>
            <a:r>
              <a:rPr lang="fr-FR" sz="1400" b="1" dirty="0" smtClean="0">
                <a:solidFill>
                  <a:srgbClr val="395EA9"/>
                </a:solidFill>
              </a:rPr>
              <a:t>catégorie B mis en extinction</a:t>
            </a:r>
            <a:r>
              <a:rPr lang="fr-FR" sz="1400" dirty="0" smtClean="0"/>
              <a:t>. Ce passage leur permettra </a:t>
            </a:r>
            <a:r>
              <a:rPr lang="fr-FR" sz="1400" b="1" u="sng" dirty="0" smtClean="0">
                <a:solidFill>
                  <a:srgbClr val="395EA9"/>
                </a:solidFill>
              </a:rPr>
              <a:t>l’accès à la catégorie A </a:t>
            </a:r>
            <a:r>
              <a:rPr lang="fr-FR" sz="1400" dirty="0" smtClean="0"/>
              <a:t>et la possibilité de bénéficier de perspectives de carrières plus intéressantes.</a:t>
            </a:r>
          </a:p>
          <a:p>
            <a:pPr algn="just"/>
            <a:endParaRPr lang="fr-FR" sz="1400" dirty="0" smtClean="0"/>
          </a:p>
          <a:p>
            <a:pPr algn="just"/>
            <a:r>
              <a:rPr lang="fr-FR" sz="1400" dirty="0" smtClean="0"/>
              <a:t>Le reclassement de ces agents se fait, par principe, à l’indice égal ou immédiatement supérieur, et en conservant leur ancienneté. Les situations atypiques sont traitées classiquement selon les modalités exposées précédemment.</a:t>
            </a:r>
          </a:p>
          <a:p>
            <a:pPr algn="just"/>
            <a:endParaRPr lang="fr-FR" sz="1400" dirty="0" smtClean="0"/>
          </a:p>
          <a:p>
            <a:pPr algn="just"/>
            <a:r>
              <a:rPr lang="fr-FR" sz="1400" dirty="0" smtClean="0"/>
              <a:t>Les agents vont être </a:t>
            </a:r>
            <a:r>
              <a:rPr lang="fr-FR" sz="1400" b="1" dirty="0">
                <a:solidFill>
                  <a:srgbClr val="395EA9"/>
                </a:solidFill>
              </a:rPr>
              <a:t>reclassés à </a:t>
            </a:r>
            <a:r>
              <a:rPr lang="fr-FR" sz="1400" b="1" dirty="0" smtClean="0">
                <a:solidFill>
                  <a:srgbClr val="395EA9"/>
                </a:solidFill>
              </a:rPr>
              <a:t>l’échelon </a:t>
            </a:r>
            <a:r>
              <a:rPr lang="fr-FR" sz="1400" b="1" dirty="0">
                <a:solidFill>
                  <a:srgbClr val="395EA9"/>
                </a:solidFill>
              </a:rPr>
              <a:t>comportant l’IM égal ou immédiatement </a:t>
            </a:r>
            <a:r>
              <a:rPr lang="fr-FR" sz="1400" b="1" dirty="0" smtClean="0">
                <a:solidFill>
                  <a:srgbClr val="395EA9"/>
                </a:solidFill>
              </a:rPr>
              <a:t>supérieur </a:t>
            </a:r>
            <a:r>
              <a:rPr lang="fr-FR" sz="1400" dirty="0" smtClean="0"/>
              <a:t>mais vont, dans un premier temps, </a:t>
            </a:r>
            <a:r>
              <a:rPr lang="fr-FR" sz="1400" b="1" dirty="0" smtClean="0">
                <a:solidFill>
                  <a:srgbClr val="395EA9"/>
                </a:solidFill>
              </a:rPr>
              <a:t>conserver leur indice détenu sur la grille revalorisée de catégorie B</a:t>
            </a:r>
            <a:r>
              <a:rPr lang="fr-FR" sz="1400" dirty="0" smtClean="0">
                <a:solidFill>
                  <a:srgbClr val="395EA9"/>
                </a:solidFill>
              </a:rPr>
              <a:t>.</a:t>
            </a:r>
          </a:p>
          <a:p>
            <a:pPr algn="just"/>
            <a:endParaRPr lang="fr-FR" sz="1400" dirty="0" smtClean="0">
              <a:solidFill>
                <a:srgbClr val="395EA9"/>
              </a:solidFill>
            </a:endParaRPr>
          </a:p>
          <a:p>
            <a:pPr algn="just"/>
            <a:r>
              <a:rPr lang="fr-FR" sz="1400" dirty="0" smtClean="0"/>
              <a:t>Ils dérouleront effectivement leur carrière selon les IM des grilles de catégorie A, après avoir complété l’ancienneté nécessaire de leur échelon d’accueil.</a:t>
            </a:r>
          </a:p>
        </p:txBody>
      </p:sp>
      <p:sp>
        <p:nvSpPr>
          <p:cNvPr id="8" name="ZoneTexte 7"/>
          <p:cNvSpPr txBox="1"/>
          <p:nvPr/>
        </p:nvSpPr>
        <p:spPr>
          <a:xfrm>
            <a:off x="411176" y="1015199"/>
            <a:ext cx="11213595" cy="2400657"/>
          </a:xfrm>
          <a:prstGeom prst="rect">
            <a:avLst/>
          </a:prstGeom>
          <a:noFill/>
        </p:spPr>
        <p:txBody>
          <a:bodyPr wrap="square" rtlCol="0">
            <a:spAutoFit/>
          </a:bodyPr>
          <a:lstStyle/>
          <a:p>
            <a:pPr algn="just"/>
            <a:r>
              <a:rPr lang="fr-FR" sz="2000" b="1" dirty="0" smtClean="0">
                <a:solidFill>
                  <a:srgbClr val="0A0091"/>
                </a:solidFill>
              </a:rPr>
              <a:t>A en extinction</a:t>
            </a:r>
            <a:r>
              <a:rPr lang="fr-FR" sz="1400" dirty="0">
                <a:solidFill>
                  <a:srgbClr val="395EA9"/>
                </a:solidFill>
              </a:rPr>
              <a:t> </a:t>
            </a:r>
            <a:r>
              <a:rPr lang="fr-FR" sz="1400" dirty="0" smtClean="0"/>
              <a:t>: les agents bénéficient d’un gain moyen de reclassement de 14,2 points en moyenne, soit </a:t>
            </a:r>
            <a:r>
              <a:rPr lang="fr-FR" sz="1400" b="1" dirty="0" smtClean="0"/>
              <a:t>52 </a:t>
            </a:r>
            <a:r>
              <a:rPr lang="fr-FR" sz="1400" b="1" dirty="0"/>
              <a:t>€ nets </a:t>
            </a:r>
            <a:r>
              <a:rPr lang="fr-FR" sz="1400" dirty="0"/>
              <a:t>mensuels pour les personnels de catégorie A en </a:t>
            </a:r>
            <a:r>
              <a:rPr lang="fr-FR" sz="1400" dirty="0" smtClean="0"/>
              <a:t>extinction. Ce gain est effectif dès le mois d’octobre 2021.</a:t>
            </a:r>
          </a:p>
          <a:p>
            <a:pPr algn="just"/>
            <a:r>
              <a:rPr lang="fr-FR" sz="1400" dirty="0" smtClean="0"/>
              <a:t>Cette revalorisation concerne les personnels en catégorie actives des corps des puéricultrices et des infirmiers de bloc opératoires (15 points de gain, soit 55 € nets), des infirmiers anesthésistes (12,4 points de gain, soit 46 € nets) et des cadres de santé ( 14,7 points de gains, soit 54 € nets).</a:t>
            </a:r>
          </a:p>
          <a:p>
            <a:pPr algn="just"/>
            <a:endParaRPr lang="fr-FR" sz="1400" dirty="0"/>
          </a:p>
          <a:p>
            <a:pPr algn="just"/>
            <a:r>
              <a:rPr lang="fr-FR" b="1" dirty="0" smtClean="0">
                <a:solidFill>
                  <a:srgbClr val="0A0091"/>
                </a:solidFill>
              </a:rPr>
              <a:t>B en extinction : </a:t>
            </a:r>
            <a:r>
              <a:rPr lang="fr-FR" sz="1400" dirty="0" smtClean="0"/>
              <a:t>ces agents bénéficient d’un gain moyen de reclassement de 15,8 points pour l’ensemble des corps concernés, soit </a:t>
            </a:r>
            <a:r>
              <a:rPr lang="fr-FR" sz="1400" b="1" dirty="0" smtClean="0"/>
              <a:t>58 </a:t>
            </a:r>
            <a:r>
              <a:rPr lang="fr-FR" sz="1400" b="1" dirty="0"/>
              <a:t>€ nets </a:t>
            </a:r>
            <a:r>
              <a:rPr lang="fr-FR" sz="1400" dirty="0"/>
              <a:t>mensuels en moyenne pour les personnels de catégorie B en </a:t>
            </a:r>
            <a:r>
              <a:rPr lang="fr-FR" sz="1400" dirty="0" smtClean="0"/>
              <a:t>extinction. Ce gain est effectif dès le mois d’octobre 2021.</a:t>
            </a:r>
          </a:p>
          <a:p>
            <a:pPr algn="just"/>
            <a:r>
              <a:rPr lang="fr-FR" sz="1400" dirty="0" smtClean="0"/>
              <a:t>Cette revalorisation concerne les personnels en catégorie actives des corps des infirmiers diplômés d’Etat, des masseurs-kinésithérapeutes, des psychomotriciens, des ergothérapeutes, des orthoptistes, des orthophonistes, des pédicures-podologues et des manipulateurs en électroradiologie médicale.</a:t>
            </a:r>
          </a:p>
        </p:txBody>
      </p:sp>
    </p:spTree>
    <p:extLst>
      <p:ext uri="{BB962C8B-B14F-4D97-AF65-F5344CB8AC3E}">
        <p14:creationId xmlns:p14="http://schemas.microsoft.com/office/powerpoint/2010/main" val="3588601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35</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325129"/>
            <a:ext cx="10515600" cy="499197"/>
          </a:xfrm>
        </p:spPr>
        <p:txBody>
          <a:bodyPr>
            <a:noAutofit/>
          </a:bodyPr>
          <a:lstStyle/>
          <a:p>
            <a:r>
              <a:rPr lang="fr-FR" sz="3200" b="1" dirty="0" smtClean="0">
                <a:solidFill>
                  <a:srgbClr val="0A0091"/>
                </a:solidFill>
                <a:latin typeface="Marianne" panose="02000000000000000000" pitchFamily="2" charset="0"/>
              </a:rPr>
              <a:t>Règles de reclassement et conservation d’ancienneté</a:t>
            </a:r>
            <a:endParaRPr lang="fr-FR" sz="3200"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96956" y="1461536"/>
            <a:ext cx="11260072" cy="830997"/>
          </a:xfrm>
          <a:prstGeom prst="rect">
            <a:avLst/>
          </a:prstGeom>
          <a:ln>
            <a:solidFill>
              <a:schemeClr val="accent1"/>
            </a:solidFill>
          </a:ln>
        </p:spPr>
        <p:txBody>
          <a:bodyPr wrap="square" anchor="ctr">
            <a:spAutoFit/>
          </a:bodyPr>
          <a:lstStyle/>
          <a:p>
            <a:pPr>
              <a:lnSpc>
                <a:spcPct val="150000"/>
              </a:lnSpc>
            </a:pPr>
            <a:r>
              <a:rPr lang="fr-FR" sz="1600" dirty="0" smtClean="0">
                <a:ea typeface="Arial" panose="020B0604020202020204" pitchFamily="34" charset="0"/>
              </a:rPr>
              <a:t>Chaque </a:t>
            </a:r>
            <a:r>
              <a:rPr lang="fr-FR" sz="1600" dirty="0">
                <a:ea typeface="Arial" panose="020B0604020202020204" pitchFamily="34" charset="0"/>
              </a:rPr>
              <a:t>agent déjà présent au sein de la FPH sera reclassé selon la </a:t>
            </a:r>
            <a:r>
              <a:rPr lang="fr-FR" sz="1600" b="1" dirty="0">
                <a:solidFill>
                  <a:srgbClr val="395EA9"/>
                </a:solidFill>
                <a:ea typeface="Arial" panose="020B0604020202020204" pitchFamily="34" charset="0"/>
              </a:rPr>
              <a:t>règle du reclassement à l’indice égal ou immédiatement </a:t>
            </a:r>
            <a:r>
              <a:rPr lang="fr-FR" sz="1600" b="1" dirty="0" smtClean="0">
                <a:solidFill>
                  <a:srgbClr val="395EA9"/>
                </a:solidFill>
                <a:ea typeface="Arial" panose="020B0604020202020204" pitchFamily="34" charset="0"/>
              </a:rPr>
              <a:t>supérieur</a:t>
            </a:r>
            <a:r>
              <a:rPr lang="fr-FR" sz="1600" b="1" dirty="0" smtClean="0">
                <a:ea typeface="Arial" panose="020B0604020202020204" pitchFamily="34" charset="0"/>
              </a:rPr>
              <a:t>.</a:t>
            </a:r>
          </a:p>
          <a:p>
            <a:pPr>
              <a:lnSpc>
                <a:spcPct val="150000"/>
              </a:lnSpc>
            </a:pPr>
            <a:r>
              <a:rPr lang="fr-FR" sz="1600" dirty="0" smtClean="0">
                <a:ea typeface="Arial" panose="020B0604020202020204" pitchFamily="34" charset="0"/>
              </a:rPr>
              <a:t>Les agents sont reclassés dans l’échelon d’arrivée en conservant une partie de </a:t>
            </a:r>
            <a:r>
              <a:rPr lang="fr-FR" sz="1600" b="1" dirty="0" smtClean="0">
                <a:solidFill>
                  <a:srgbClr val="395EA9"/>
                </a:solidFill>
                <a:ea typeface="Arial" panose="020B0604020202020204" pitchFamily="34" charset="0"/>
              </a:rPr>
              <a:t>l’ancienneté acquise </a:t>
            </a:r>
            <a:r>
              <a:rPr lang="fr-FR" sz="1600" dirty="0" smtClean="0">
                <a:ea typeface="Arial" panose="020B0604020202020204" pitchFamily="34" charset="0"/>
              </a:rPr>
              <a:t>dans l’échelon d’origine.</a:t>
            </a:r>
            <a:endParaRPr lang="fr-FR" sz="1600" b="1" dirty="0" smtClean="0"/>
          </a:p>
        </p:txBody>
      </p:sp>
      <p:sp>
        <p:nvSpPr>
          <p:cNvPr id="8" name="ZoneTexte 7"/>
          <p:cNvSpPr txBox="1"/>
          <p:nvPr/>
        </p:nvSpPr>
        <p:spPr>
          <a:xfrm>
            <a:off x="470185" y="2999482"/>
            <a:ext cx="11260072" cy="3354765"/>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fr-FR" sz="1600" dirty="0" smtClean="0">
                <a:cs typeface="Arial" panose="020B0604020202020204" pitchFamily="34" charset="0"/>
              </a:rPr>
              <a:t>Lorsqu’un </a:t>
            </a:r>
            <a:r>
              <a:rPr lang="fr-FR" sz="1600" dirty="0">
                <a:cs typeface="Arial" panose="020B0604020202020204" pitchFamily="34" charset="0"/>
              </a:rPr>
              <a:t>agent </a:t>
            </a:r>
            <a:r>
              <a:rPr lang="fr-FR" sz="1600" dirty="0" smtClean="0">
                <a:cs typeface="Arial" panose="020B0604020202020204" pitchFamily="34" charset="0"/>
              </a:rPr>
              <a:t>est issu </a:t>
            </a:r>
            <a:r>
              <a:rPr lang="fr-FR" sz="1600" dirty="0">
                <a:cs typeface="Arial" panose="020B0604020202020204" pitchFamily="34" charset="0"/>
              </a:rPr>
              <a:t>d’un échelon dont la </a:t>
            </a:r>
            <a:r>
              <a:rPr lang="fr-FR" sz="1600" b="1" dirty="0">
                <a:solidFill>
                  <a:srgbClr val="395EA9"/>
                </a:solidFill>
                <a:cs typeface="Arial" panose="020B0604020202020204" pitchFamily="34" charset="0"/>
              </a:rPr>
              <a:t>durée est supérieure à l’échelon d’arrivée</a:t>
            </a:r>
            <a:r>
              <a:rPr lang="fr-FR" sz="1600" dirty="0" smtClean="0">
                <a:cs typeface="Arial" panose="020B0604020202020204" pitchFamily="34" charset="0"/>
              </a:rPr>
              <a:t>, son ancienneté n’est pas conservée dans sa totalité. En effet, elle est </a:t>
            </a:r>
            <a:r>
              <a:rPr lang="fr-FR" sz="1600" dirty="0">
                <a:cs typeface="Arial" panose="020B0604020202020204" pitchFamily="34" charset="0"/>
              </a:rPr>
              <a:t>proratisée selon la règle suivante : durée de l’échelon d’arrivée / durée de l’échelon de départ </a:t>
            </a:r>
            <a:r>
              <a:rPr lang="fr-FR" sz="1600" dirty="0" smtClean="0">
                <a:cs typeface="Arial" panose="020B0604020202020204" pitchFamily="34" charset="0"/>
              </a:rPr>
              <a:t>;</a:t>
            </a:r>
          </a:p>
          <a:p>
            <a:pPr marL="285750" indent="-285750" algn="just">
              <a:spcAft>
                <a:spcPts val="600"/>
              </a:spcAft>
              <a:buFont typeface="Arial" panose="020B0604020202020204" pitchFamily="34" charset="0"/>
              <a:buChar char="•"/>
            </a:pPr>
            <a:r>
              <a:rPr lang="fr-FR" sz="1600" dirty="0" smtClean="0">
                <a:cs typeface="Arial" panose="020B0604020202020204" pitchFamily="34" charset="0"/>
              </a:rPr>
              <a:t>Lorsque </a:t>
            </a:r>
            <a:r>
              <a:rPr lang="fr-FR" sz="1600" dirty="0">
                <a:cs typeface="Arial" panose="020B0604020202020204" pitchFamily="34" charset="0"/>
              </a:rPr>
              <a:t>des agents </a:t>
            </a:r>
            <a:r>
              <a:rPr lang="fr-FR" sz="1600" b="1" dirty="0">
                <a:solidFill>
                  <a:srgbClr val="395EA9"/>
                </a:solidFill>
                <a:cs typeface="Arial" panose="020B0604020202020204" pitchFamily="34" charset="0"/>
              </a:rPr>
              <a:t>proviennent d’un même échelon</a:t>
            </a:r>
            <a:r>
              <a:rPr lang="fr-FR" sz="1600" dirty="0">
                <a:cs typeface="Arial" panose="020B0604020202020204" pitchFamily="34" charset="0"/>
              </a:rPr>
              <a:t>, </a:t>
            </a:r>
            <a:r>
              <a:rPr lang="fr-FR" sz="1600" dirty="0" smtClean="0">
                <a:cs typeface="Arial" panose="020B0604020202020204" pitchFamily="34" charset="0"/>
              </a:rPr>
              <a:t>il peut arriver qu’ils soient reclassés </a:t>
            </a:r>
            <a:r>
              <a:rPr lang="fr-FR" sz="1600" dirty="0">
                <a:cs typeface="Arial" panose="020B0604020202020204" pitchFamily="34" charset="0"/>
              </a:rPr>
              <a:t>dans deux </a:t>
            </a:r>
            <a:r>
              <a:rPr lang="fr-FR" sz="1600" dirty="0" smtClean="0">
                <a:cs typeface="Arial" panose="020B0604020202020204" pitchFamily="34" charset="0"/>
              </a:rPr>
              <a:t>échelons différents. </a:t>
            </a:r>
            <a:r>
              <a:rPr lang="fr-FR" sz="1600" dirty="0">
                <a:cs typeface="Arial" panose="020B0604020202020204" pitchFamily="34" charset="0"/>
              </a:rPr>
              <a:t>Pour ce faire, les agents ayant </a:t>
            </a:r>
            <a:r>
              <a:rPr lang="fr-FR" sz="1600" dirty="0" smtClean="0">
                <a:cs typeface="Arial" panose="020B0604020202020204" pitchFamily="34" charset="0"/>
              </a:rPr>
              <a:t>le moins d’ancienneté sont reclassés dans l’échelon comportant l’indice égal ou immédiatement supérieur, les agents ayant l’ancienneté la plus importante sont reclassés dans l’échelon supérieur ; </a:t>
            </a:r>
          </a:p>
          <a:p>
            <a:pPr marL="285750" indent="-285750" algn="just">
              <a:spcAft>
                <a:spcPts val="600"/>
              </a:spcAft>
              <a:buFont typeface="Arial" panose="020B0604020202020204" pitchFamily="34" charset="0"/>
              <a:buChar char="•"/>
            </a:pPr>
            <a:r>
              <a:rPr lang="fr-FR" sz="1600" dirty="0">
                <a:cs typeface="Arial" panose="020B0604020202020204" pitchFamily="34" charset="0"/>
              </a:rPr>
              <a:t>Lorsque des agents proviennent </a:t>
            </a:r>
            <a:r>
              <a:rPr lang="fr-FR" sz="1600" b="1" dirty="0">
                <a:solidFill>
                  <a:srgbClr val="395EA9"/>
                </a:solidFill>
                <a:cs typeface="Arial" panose="020B0604020202020204" pitchFamily="34" charset="0"/>
              </a:rPr>
              <a:t>d’échelons différents et sont reclassés dans un seul et même échelon</a:t>
            </a:r>
            <a:r>
              <a:rPr lang="fr-FR" sz="1600" dirty="0">
                <a:cs typeface="Arial" panose="020B0604020202020204" pitchFamily="34" charset="0"/>
              </a:rPr>
              <a:t>, les modalités de conservation d’ancienneté entre agents dans le nouvel échelon sont différenciées afin d’éviter les inversion d’ordre d’ancienneté ; </a:t>
            </a:r>
          </a:p>
          <a:p>
            <a:pPr marL="285750" indent="-285750" algn="just">
              <a:spcAft>
                <a:spcPts val="600"/>
              </a:spcAft>
              <a:buFont typeface="Arial" panose="020B0604020202020204" pitchFamily="34" charset="0"/>
              <a:buChar char="•"/>
            </a:pPr>
            <a:r>
              <a:rPr lang="fr-FR" sz="1600" dirty="0" smtClean="0">
                <a:cs typeface="Arial" panose="020B0604020202020204" pitchFamily="34" charset="0"/>
              </a:rPr>
              <a:t>Lorsque </a:t>
            </a:r>
            <a:r>
              <a:rPr lang="fr-FR" sz="1600" dirty="0">
                <a:cs typeface="Arial" panose="020B0604020202020204" pitchFamily="34" charset="0"/>
              </a:rPr>
              <a:t>des agents proviennent </a:t>
            </a:r>
            <a:r>
              <a:rPr lang="fr-FR" sz="1600" b="1" dirty="0">
                <a:solidFill>
                  <a:srgbClr val="395EA9"/>
                </a:solidFill>
                <a:cs typeface="Arial" panose="020B0604020202020204" pitchFamily="34" charset="0"/>
              </a:rPr>
              <a:t>d’échelons différents et sont reclassés en bas de grille</a:t>
            </a:r>
            <a:r>
              <a:rPr lang="fr-FR" sz="1600" dirty="0">
                <a:cs typeface="Arial" panose="020B0604020202020204" pitchFamily="34" charset="0"/>
              </a:rPr>
              <a:t>, des échelons </a:t>
            </a:r>
            <a:r>
              <a:rPr lang="fr-FR" sz="1600" b="1" dirty="0">
                <a:solidFill>
                  <a:srgbClr val="395EA9"/>
                </a:solidFill>
                <a:cs typeface="Arial" panose="020B0604020202020204" pitchFamily="34" charset="0"/>
              </a:rPr>
              <a:t>provisoires</a:t>
            </a:r>
            <a:r>
              <a:rPr lang="fr-FR" sz="1600" dirty="0">
                <a:cs typeface="Arial" panose="020B0604020202020204" pitchFamily="34" charset="0"/>
              </a:rPr>
              <a:t> peuvent être créés dans lesquels les agents issus des échelons les moins élevés sont reclassés. La création de ces échelons permet d’assurer une meilleure répartition des effectifs dans la nouvelle grille et limite le rapprochement trop important d’agents ayant des anciennetés </a:t>
            </a:r>
            <a:r>
              <a:rPr lang="fr-FR" sz="1600" dirty="0" smtClean="0">
                <a:cs typeface="Arial" panose="020B0604020202020204" pitchFamily="34" charset="0"/>
              </a:rPr>
              <a:t>particulièrement </a:t>
            </a:r>
            <a:r>
              <a:rPr lang="fr-FR" sz="1600" dirty="0">
                <a:cs typeface="Arial" panose="020B0604020202020204" pitchFamily="34" charset="0"/>
              </a:rPr>
              <a:t>différentes dans la carrière.</a:t>
            </a:r>
          </a:p>
          <a:p>
            <a:pPr marL="285750" indent="-285750" algn="just">
              <a:buFont typeface="Arial" panose="020B0604020202020204" pitchFamily="34" charset="0"/>
              <a:buChar char="•"/>
            </a:pPr>
            <a:endParaRPr lang="fr-FR" sz="1600" dirty="0">
              <a:cs typeface="Arial" panose="020B0604020202020204" pitchFamily="34" charset="0"/>
            </a:endParaRPr>
          </a:p>
        </p:txBody>
      </p:sp>
      <p:sp>
        <p:nvSpPr>
          <p:cNvPr id="9" name="Rectangle 8"/>
          <p:cNvSpPr/>
          <p:nvPr/>
        </p:nvSpPr>
        <p:spPr>
          <a:xfrm>
            <a:off x="496956" y="1100670"/>
            <a:ext cx="1160315" cy="35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Principe</a:t>
            </a:r>
          </a:p>
        </p:txBody>
      </p:sp>
      <p:sp>
        <p:nvSpPr>
          <p:cNvPr id="10" name="Rectangle 9"/>
          <p:cNvSpPr/>
          <p:nvPr/>
        </p:nvSpPr>
        <p:spPr>
          <a:xfrm>
            <a:off x="496955" y="2546085"/>
            <a:ext cx="2157755" cy="35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Situations atypiques</a:t>
            </a:r>
          </a:p>
        </p:txBody>
      </p:sp>
    </p:spTree>
    <p:extLst>
      <p:ext uri="{BB962C8B-B14F-4D97-AF65-F5344CB8AC3E}">
        <p14:creationId xmlns:p14="http://schemas.microsoft.com/office/powerpoint/2010/main" val="17725217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36</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419427" y="276300"/>
            <a:ext cx="10852080" cy="499197"/>
          </a:xfrm>
        </p:spPr>
        <p:txBody>
          <a:bodyPr>
            <a:noAutofit/>
          </a:bodyPr>
          <a:lstStyle/>
          <a:p>
            <a:r>
              <a:rPr lang="fr-FR" sz="3200" b="1" dirty="0" smtClean="0">
                <a:solidFill>
                  <a:srgbClr val="0A0091"/>
                </a:solidFill>
                <a:latin typeface="Marianne" panose="02000000000000000000" pitchFamily="2" charset="0"/>
              </a:rPr>
              <a:t>Cas particuliers : études promotionnelles, </a:t>
            </a:r>
            <a:r>
              <a:rPr lang="fr-FR" sz="3200" b="1" smtClean="0">
                <a:solidFill>
                  <a:srgbClr val="0A0091"/>
                </a:solidFill>
                <a:latin typeface="Marianne" panose="02000000000000000000" pitchFamily="2" charset="0"/>
              </a:rPr>
              <a:t>détachement, PPR …</a:t>
            </a:r>
            <a:endParaRPr lang="fr-FR" sz="3200"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593136" y="2227172"/>
            <a:ext cx="11014169" cy="3139321"/>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0A0091"/>
                </a:solidFill>
              </a:rPr>
              <a:t>Conservation du bénéfice du CTI en études promotionnelles </a:t>
            </a:r>
            <a:r>
              <a:rPr lang="fr-FR" dirty="0">
                <a:solidFill>
                  <a:srgbClr val="0A0091"/>
                </a:solidFill>
              </a:rPr>
              <a:t>: </a:t>
            </a:r>
            <a:r>
              <a:rPr lang="fr-FR" dirty="0" smtClean="0"/>
              <a:t>le </a:t>
            </a:r>
            <a:r>
              <a:rPr lang="fr-FR" dirty="0"/>
              <a:t>PLFSS </a:t>
            </a:r>
            <a:r>
              <a:rPr lang="fr-FR" dirty="0" smtClean="0"/>
              <a:t>2022 </a:t>
            </a:r>
            <a:r>
              <a:rPr lang="fr-FR" dirty="0"/>
              <a:t>modifie l’article 48 de la LFSS </a:t>
            </a:r>
            <a:r>
              <a:rPr lang="fr-FR" dirty="0" smtClean="0"/>
              <a:t>21, afin </a:t>
            </a:r>
            <a:r>
              <a:rPr lang="fr-FR" dirty="0"/>
              <a:t>que les agents en étude promotionnelle conservent le bénéfice du versement du complément de traitement indiciaire</a:t>
            </a:r>
            <a:r>
              <a:rPr lang="fr-FR" dirty="0" smtClean="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solidFill>
                  <a:srgbClr val="0A0091"/>
                </a:solidFill>
              </a:rPr>
              <a:t>Conservation du bénéfice du CTI pour les agents en période de préparation au reclassement (PPR</a:t>
            </a:r>
            <a:r>
              <a:rPr lang="fr-FR" b="1" dirty="0" smtClean="0">
                <a:solidFill>
                  <a:srgbClr val="0A0091"/>
                </a:solidFill>
              </a:rPr>
              <a:t>) : </a:t>
            </a:r>
            <a:r>
              <a:rPr lang="fr-FR" dirty="0" smtClean="0"/>
              <a:t>conformément </a:t>
            </a:r>
            <a:r>
              <a:rPr lang="fr-FR" dirty="0"/>
              <a:t>au </a:t>
            </a:r>
            <a:r>
              <a:rPr lang="fr-FR" dirty="0" smtClean="0"/>
              <a:t>décret </a:t>
            </a:r>
            <a:r>
              <a:rPr lang="fr-FR" dirty="0"/>
              <a:t>n° 2021-612 du 18 mai 2021 instituant une période de préparation au reclassement au profit des fonctionnaires </a:t>
            </a:r>
            <a:r>
              <a:rPr lang="fr-FR" dirty="0" smtClean="0"/>
              <a:t>hospitaliers, les agents en PPR conservent le bénéfice du CTI.</a:t>
            </a:r>
            <a:endParaRPr lang="fr-FR" dirty="0"/>
          </a:p>
          <a:p>
            <a:pPr marL="285750" indent="-285750">
              <a:buFont typeface="Arial" panose="020B0604020202020204" pitchFamily="34" charset="0"/>
              <a:buChar char="•"/>
            </a:pPr>
            <a:endParaRPr lang="fr-FR" b="1" dirty="0">
              <a:solidFill>
                <a:srgbClr val="0A0091"/>
              </a:solidFill>
            </a:endParaRPr>
          </a:p>
          <a:p>
            <a:pPr marL="285750" indent="-285750">
              <a:buFont typeface="Arial" panose="020B0604020202020204" pitchFamily="34" charset="0"/>
              <a:buChar char="•"/>
            </a:pPr>
            <a:r>
              <a:rPr lang="fr-FR" b="1" dirty="0" smtClean="0">
                <a:solidFill>
                  <a:srgbClr val="0A0091"/>
                </a:solidFill>
              </a:rPr>
              <a:t>Pas de bénéfice du CTI pour les personnels en détachement hors hôpital et ESMS</a:t>
            </a:r>
            <a:r>
              <a:rPr lang="fr-FR" dirty="0" smtClean="0"/>
              <a:t>, mais maintien de la revalorisation statutaire. Et inversement pour les personnels hors FPH en détachement dans les hôpitaux et ESMS.</a:t>
            </a:r>
            <a:endParaRPr lang="fr-FR" dirty="0"/>
          </a:p>
        </p:txBody>
      </p:sp>
    </p:spTree>
    <p:extLst>
      <p:ext uri="{BB962C8B-B14F-4D97-AF65-F5344CB8AC3E}">
        <p14:creationId xmlns:p14="http://schemas.microsoft.com/office/powerpoint/2010/main" val="195163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à coins arrondis 97"/>
          <p:cNvSpPr/>
          <p:nvPr/>
        </p:nvSpPr>
        <p:spPr>
          <a:xfrm>
            <a:off x="10160435" y="735011"/>
            <a:ext cx="1408173" cy="4768396"/>
          </a:xfrm>
          <a:prstGeom prst="roundRect">
            <a:avLst/>
          </a:prstGeom>
          <a:solidFill>
            <a:schemeClr val="lt2">
              <a:tint val="95000"/>
              <a:satMod val="170000"/>
              <a:alpha val="41000"/>
            </a:schemeClr>
          </a:solidFill>
        </p:spPr>
        <p:style>
          <a:lnRef idx="2">
            <a:schemeClr val="accent1">
              <a:shade val="50000"/>
            </a:schemeClr>
          </a:lnRef>
          <a:fillRef idx="1002">
            <a:schemeClr val="lt2"/>
          </a:fillRef>
          <a:effectRef idx="0">
            <a:schemeClr val="accent1"/>
          </a:effectRef>
          <a:fontRef idx="minor">
            <a:schemeClr val="lt1"/>
          </a:fontRef>
        </p:style>
        <p:txBody>
          <a:bodyPr lIns="48000" tIns="48000" rIns="48000" bIns="48000" rtlCol="0" anchor="t"/>
          <a:lstStyle/>
          <a:p>
            <a:pPr algn="ctr" defTabSz="1219170">
              <a:defRPr/>
            </a:pPr>
            <a:r>
              <a:rPr lang="fr-FR" sz="1300" b="1" dirty="0">
                <a:solidFill>
                  <a:prstClr val="black"/>
                </a:solidFill>
                <a:latin typeface="Arial Narrow" panose="020B0606020202030204" pitchFamily="34" charset="0"/>
              </a:rPr>
              <a:t>Cadres de </a:t>
            </a:r>
            <a:r>
              <a:rPr lang="fr-FR" sz="1300" b="1" dirty="0" smtClean="0">
                <a:solidFill>
                  <a:prstClr val="black"/>
                </a:solidFill>
                <a:latin typeface="Arial Narrow" panose="020B0606020202030204" pitchFamily="34" charset="0"/>
              </a:rPr>
              <a:t>santé </a:t>
            </a:r>
            <a:endParaRPr lang="fr-FR" sz="1300" b="1" dirty="0">
              <a:solidFill>
                <a:prstClr val="black"/>
              </a:solidFill>
              <a:latin typeface="Arial Narrow" panose="020B0606020202030204" pitchFamily="34" charset="0"/>
            </a:endParaRPr>
          </a:p>
        </p:txBody>
      </p:sp>
      <p:sp>
        <p:nvSpPr>
          <p:cNvPr id="27" name="Rectangle à coins arrondis 26"/>
          <p:cNvSpPr/>
          <p:nvPr/>
        </p:nvSpPr>
        <p:spPr>
          <a:xfrm>
            <a:off x="9418320" y="1120420"/>
            <a:ext cx="1350261" cy="4711801"/>
          </a:xfrm>
          <a:prstGeom prst="roundRect">
            <a:avLst/>
          </a:prstGeom>
          <a:gradFill>
            <a:gsLst>
              <a:gs pos="83000">
                <a:schemeClr val="accent3">
                  <a:satMod val="105000"/>
                  <a:tint val="67000"/>
                  <a:alpha val="0"/>
                  <a:lumMod val="100000"/>
                </a:schemeClr>
              </a:gs>
              <a:gs pos="100000">
                <a:schemeClr val="accent3">
                  <a:lumMod val="105000"/>
                  <a:satMod val="103000"/>
                  <a:tint val="73000"/>
                </a:schemeClr>
              </a:gs>
              <a:gs pos="100000">
                <a:schemeClr val="accent3">
                  <a:lumMod val="105000"/>
                  <a:satMod val="109000"/>
                  <a:tint val="81000"/>
                </a:schemeClr>
              </a:gs>
            </a:gsLst>
            <a:lin ang="5400000" scaled="0"/>
          </a:gradFill>
          <a:ln>
            <a:solidFill>
              <a:schemeClr val="accent1">
                <a:shade val="50000"/>
                <a:alpha val="53000"/>
              </a:schemeClr>
            </a:solidFill>
          </a:ln>
        </p:spPr>
        <p:style>
          <a:lnRef idx="2">
            <a:schemeClr val="accent1">
              <a:shade val="50000"/>
            </a:schemeClr>
          </a:lnRef>
          <a:fillRef idx="1002">
            <a:schemeClr val="lt2"/>
          </a:fillRef>
          <a:effectRef idx="0">
            <a:schemeClr val="accent1"/>
          </a:effectRef>
          <a:fontRef idx="minor">
            <a:schemeClr val="lt1"/>
          </a:fontRef>
        </p:style>
        <p:txBody>
          <a:bodyPr lIns="48000" tIns="48000" rIns="48000" bIns="48000" rtlCol="0" anchor="t"/>
          <a:lstStyle/>
          <a:p>
            <a:pPr algn="ctr" defTabSz="1219170">
              <a:defRPr/>
            </a:pPr>
            <a:endParaRPr lang="fr-FR" sz="1200" b="1" dirty="0">
              <a:solidFill>
                <a:prstClr val="black"/>
              </a:solidFill>
              <a:latin typeface="Arial Narrow" panose="020B0606020202030204" pitchFamily="34" charset="0"/>
            </a:endParaRPr>
          </a:p>
        </p:txBody>
      </p:sp>
      <p:sp>
        <p:nvSpPr>
          <p:cNvPr id="94" name="Rectangle 93"/>
          <p:cNvSpPr/>
          <p:nvPr/>
        </p:nvSpPr>
        <p:spPr>
          <a:xfrm>
            <a:off x="6846771" y="1178108"/>
            <a:ext cx="1441208" cy="5131211"/>
          </a:xfrm>
          <a:prstGeom prst="rect">
            <a:avLst/>
          </a:prstGeom>
        </p:spPr>
        <p:style>
          <a:lnRef idx="1">
            <a:schemeClr val="accent3"/>
          </a:lnRef>
          <a:fillRef idx="1003">
            <a:schemeClr val="lt1"/>
          </a:fillRef>
          <a:effectRef idx="1">
            <a:schemeClr val="accent3"/>
          </a:effectRef>
          <a:fontRef idx="minor">
            <a:schemeClr val="dk1"/>
          </a:fontRef>
        </p:style>
        <p:txBody>
          <a:bodyPr rtlCol="0" anchor="t"/>
          <a:lstStyle/>
          <a:p>
            <a:pPr algn="ctr" defTabSz="1219170">
              <a:defRPr/>
            </a:pPr>
            <a:endParaRPr lang="fr-FR" sz="1467" b="1" dirty="0">
              <a:solidFill>
                <a:prstClr val="black"/>
              </a:solidFill>
              <a:latin typeface="Calibri" panose="020F0502020204030204"/>
            </a:endParaRPr>
          </a:p>
        </p:txBody>
      </p:sp>
      <p:sp>
        <p:nvSpPr>
          <p:cNvPr id="25" name="Organigramme : Processus 24"/>
          <p:cNvSpPr/>
          <p:nvPr/>
        </p:nvSpPr>
        <p:spPr>
          <a:xfrm>
            <a:off x="2146172" y="1178109"/>
            <a:ext cx="4371275" cy="5131212"/>
          </a:xfrm>
          <a:prstGeom prst="flowChartProcess">
            <a:avLst/>
          </a:prstGeom>
        </p:spPr>
        <p:style>
          <a:lnRef idx="2">
            <a:schemeClr val="accent1">
              <a:shade val="50000"/>
            </a:schemeClr>
          </a:lnRef>
          <a:fillRef idx="1002">
            <a:schemeClr val="lt2"/>
          </a:fillRef>
          <a:effectRef idx="0">
            <a:schemeClr val="accent1"/>
          </a:effectRef>
          <a:fontRef idx="minor">
            <a:schemeClr val="lt1"/>
          </a:fontRef>
        </p:style>
        <p:txBody>
          <a:bodyPr rtlCol="0" anchor="t"/>
          <a:lstStyle/>
          <a:p>
            <a:pPr algn="ctr" defTabSz="1219170">
              <a:defRPr/>
            </a:pPr>
            <a:endParaRPr lang="fr-FR" sz="1467" b="1" dirty="0">
              <a:solidFill>
                <a:prstClr val="black"/>
              </a:solidFill>
              <a:latin typeface="Calibri" panose="020F0502020204030204"/>
            </a:endParaRPr>
          </a:p>
        </p:txBody>
      </p:sp>
      <p:sp>
        <p:nvSpPr>
          <p:cNvPr id="13" name="Rectangle à coins arrondis 12"/>
          <p:cNvSpPr/>
          <p:nvPr/>
        </p:nvSpPr>
        <p:spPr>
          <a:xfrm>
            <a:off x="8622332" y="1892829"/>
            <a:ext cx="1313400" cy="4416491"/>
          </a:xfrm>
          <a:prstGeom prst="roundRect">
            <a:avLst/>
          </a:prstGeom>
          <a:gradFill>
            <a:gsLst>
              <a:gs pos="38000">
                <a:schemeClr val="accent3">
                  <a:satMod val="105000"/>
                  <a:tint val="67000"/>
                  <a:alpha val="0"/>
                  <a:lumMod val="100000"/>
                </a:schemeClr>
              </a:gs>
              <a:gs pos="10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lIns="48000" tIns="48000" rIns="48000" bIns="48000" rtlCol="0" anchor="t"/>
          <a:lstStyle/>
          <a:p>
            <a:pPr algn="ctr" defTabSz="1219170">
              <a:defRPr/>
            </a:pPr>
            <a:endParaRPr lang="fr-FR" sz="1333" b="1" dirty="0">
              <a:solidFill>
                <a:prstClr val="black"/>
              </a:solidFill>
              <a:latin typeface="Arial Narrow" panose="020B0606020202030204" pitchFamily="34" charset="0"/>
            </a:endParaRPr>
          </a:p>
        </p:txBody>
      </p:sp>
      <p:sp>
        <p:nvSpPr>
          <p:cNvPr id="14" name="Rectangle 13"/>
          <p:cNvSpPr/>
          <p:nvPr/>
        </p:nvSpPr>
        <p:spPr>
          <a:xfrm>
            <a:off x="616783" y="1178109"/>
            <a:ext cx="1205532" cy="513121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defTabSz="1219170">
              <a:defRPr/>
            </a:pPr>
            <a:endParaRPr lang="fr-FR" sz="1467" b="1" dirty="0">
              <a:solidFill>
                <a:prstClr val="black"/>
              </a:solidFill>
              <a:latin typeface="Calibri" panose="020F0502020204030204"/>
            </a:endParaRPr>
          </a:p>
        </p:txBody>
      </p:sp>
      <p:cxnSp>
        <p:nvCxnSpPr>
          <p:cNvPr id="8" name="Connecteur droit 7"/>
          <p:cNvCxnSpPr/>
          <p:nvPr/>
        </p:nvCxnSpPr>
        <p:spPr>
          <a:xfrm>
            <a:off x="298428" y="2112"/>
            <a:ext cx="0" cy="6858000"/>
          </a:xfrm>
          <a:prstGeom prst="line">
            <a:avLst/>
          </a:prstGeom>
          <a:ln w="22225">
            <a:prstDash val="solid"/>
          </a:ln>
        </p:spPr>
        <p:style>
          <a:lnRef idx="1">
            <a:schemeClr val="accent1"/>
          </a:lnRef>
          <a:fillRef idx="0">
            <a:schemeClr val="accent1"/>
          </a:fillRef>
          <a:effectRef idx="0">
            <a:schemeClr val="accent1"/>
          </a:effectRef>
          <a:fontRef idx="minor">
            <a:schemeClr val="tx1"/>
          </a:fontRef>
        </p:style>
      </p:cxnSp>
      <p:sp>
        <p:nvSpPr>
          <p:cNvPr id="196" name="ZoneTexte 195"/>
          <p:cNvSpPr txBox="1"/>
          <p:nvPr/>
        </p:nvSpPr>
        <p:spPr>
          <a:xfrm>
            <a:off x="-43542" y="1495730"/>
            <a:ext cx="463716" cy="5016758"/>
          </a:xfrm>
          <a:prstGeom prst="rect">
            <a:avLst/>
          </a:prstGeom>
          <a:noFill/>
        </p:spPr>
        <p:txBody>
          <a:bodyPr wrap="square" rtlCol="0">
            <a:spAutoFit/>
          </a:bodyPr>
          <a:lstStyle/>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r>
              <a:rPr lang="fr-FR" sz="1000" b="1" dirty="0">
                <a:solidFill>
                  <a:prstClr val="black"/>
                </a:solidFill>
                <a:latin typeface="Calibri" panose="020F0502020204030204"/>
              </a:rPr>
              <a:t>800</a:t>
            </a: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r>
              <a:rPr lang="fr-FR" sz="1000" b="1" dirty="0">
                <a:solidFill>
                  <a:prstClr val="black"/>
                </a:solidFill>
                <a:latin typeface="Calibri" panose="020F0502020204030204"/>
              </a:rPr>
              <a:t>700</a:t>
            </a: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r>
              <a:rPr lang="fr-FR" sz="1000" b="1" dirty="0">
                <a:solidFill>
                  <a:prstClr val="black"/>
                </a:solidFill>
                <a:latin typeface="Calibri" panose="020F0502020204030204"/>
              </a:rPr>
              <a:t>600</a:t>
            </a: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r>
              <a:rPr lang="fr-FR" sz="1000" b="1" dirty="0">
                <a:solidFill>
                  <a:prstClr val="black"/>
                </a:solidFill>
                <a:latin typeface="Calibri" panose="020F0502020204030204"/>
              </a:rPr>
              <a:t>500</a:t>
            </a: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endParaRPr lang="fr-FR" sz="1000" b="1" dirty="0">
              <a:solidFill>
                <a:prstClr val="black"/>
              </a:solidFill>
              <a:latin typeface="Calibri" panose="020F0502020204030204"/>
            </a:endParaRPr>
          </a:p>
          <a:p>
            <a:pPr defTabSz="1219170">
              <a:defRPr/>
            </a:pPr>
            <a:r>
              <a:rPr lang="fr-FR" sz="1000" b="1" dirty="0">
                <a:solidFill>
                  <a:prstClr val="black"/>
                </a:solidFill>
                <a:latin typeface="Calibri" panose="020F0502020204030204"/>
              </a:rPr>
              <a:t>400</a:t>
            </a:r>
          </a:p>
          <a:p>
            <a:pPr defTabSz="1219170">
              <a:defRPr/>
            </a:pPr>
            <a:endParaRPr lang="fr-FR" sz="1000" b="1" dirty="0">
              <a:solidFill>
                <a:prstClr val="black"/>
              </a:solidFill>
              <a:latin typeface="Calibri" panose="020F0502020204030204"/>
            </a:endParaRPr>
          </a:p>
        </p:txBody>
      </p:sp>
      <p:sp>
        <p:nvSpPr>
          <p:cNvPr id="145" name="Rectangle 144"/>
          <p:cNvSpPr/>
          <p:nvPr/>
        </p:nvSpPr>
        <p:spPr>
          <a:xfrm>
            <a:off x="4354657" y="164637"/>
            <a:ext cx="9720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219170">
              <a:defRPr/>
            </a:pPr>
            <a:r>
              <a:rPr lang="fr-FR" sz="1051" b="1" dirty="0">
                <a:solidFill>
                  <a:prstClr val="black"/>
                </a:solidFill>
                <a:latin typeface="Calibri" panose="020F0502020204030204"/>
              </a:rPr>
              <a:t>IADE  </a:t>
            </a:r>
          </a:p>
        </p:txBody>
      </p:sp>
      <p:sp>
        <p:nvSpPr>
          <p:cNvPr id="67" name="Rectangle 66"/>
          <p:cNvSpPr/>
          <p:nvPr/>
        </p:nvSpPr>
        <p:spPr>
          <a:xfrm>
            <a:off x="811156" y="4000195"/>
            <a:ext cx="388800" cy="2182752"/>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68" name="Rectangle 67"/>
          <p:cNvSpPr/>
          <p:nvPr/>
        </p:nvSpPr>
        <p:spPr>
          <a:xfrm>
            <a:off x="811156" y="3968628"/>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592</a:t>
            </a:r>
          </a:p>
        </p:txBody>
      </p:sp>
      <p:sp>
        <p:nvSpPr>
          <p:cNvPr id="69" name="Rectangle 68"/>
          <p:cNvSpPr/>
          <p:nvPr/>
        </p:nvSpPr>
        <p:spPr>
          <a:xfrm>
            <a:off x="811156" y="6079471"/>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390</a:t>
            </a:r>
          </a:p>
        </p:txBody>
      </p:sp>
      <p:cxnSp>
        <p:nvCxnSpPr>
          <p:cNvPr id="133" name="Connecteur droit 132"/>
          <p:cNvCxnSpPr/>
          <p:nvPr/>
        </p:nvCxnSpPr>
        <p:spPr>
          <a:xfrm flipV="1">
            <a:off x="8466770" y="9635"/>
            <a:ext cx="1" cy="68400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3835720" y="3379120"/>
            <a:ext cx="388800" cy="2227763"/>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82" name="Rectangle 81"/>
          <p:cNvSpPr/>
          <p:nvPr/>
        </p:nvSpPr>
        <p:spPr>
          <a:xfrm>
            <a:off x="3835720" y="3343167"/>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658</a:t>
            </a:r>
          </a:p>
        </p:txBody>
      </p:sp>
      <p:sp>
        <p:nvSpPr>
          <p:cNvPr id="118" name="Rectangle 117"/>
          <p:cNvSpPr/>
          <p:nvPr/>
        </p:nvSpPr>
        <p:spPr>
          <a:xfrm>
            <a:off x="4888165" y="3313142"/>
            <a:ext cx="388800" cy="1139621"/>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120" name="Rectangle 119"/>
          <p:cNvSpPr/>
          <p:nvPr/>
        </p:nvSpPr>
        <p:spPr>
          <a:xfrm>
            <a:off x="4888165" y="3173592"/>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673</a:t>
            </a:r>
          </a:p>
        </p:txBody>
      </p:sp>
      <p:sp>
        <p:nvSpPr>
          <p:cNvPr id="121" name="Rectangle 120"/>
          <p:cNvSpPr/>
          <p:nvPr/>
        </p:nvSpPr>
        <p:spPr>
          <a:xfrm>
            <a:off x="4888165" y="4377593"/>
            <a:ext cx="388800" cy="135632"/>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553</a:t>
            </a:r>
          </a:p>
        </p:txBody>
      </p:sp>
      <p:sp>
        <p:nvSpPr>
          <p:cNvPr id="126" name="Rectangle 125"/>
          <p:cNvSpPr/>
          <p:nvPr/>
        </p:nvSpPr>
        <p:spPr>
          <a:xfrm>
            <a:off x="4499261" y="3343069"/>
            <a:ext cx="388800" cy="2263815"/>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128" name="Rectangle 127"/>
          <p:cNvSpPr/>
          <p:nvPr/>
        </p:nvSpPr>
        <p:spPr>
          <a:xfrm>
            <a:off x="4499261" y="3343167"/>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658</a:t>
            </a:r>
          </a:p>
        </p:txBody>
      </p:sp>
      <p:sp>
        <p:nvSpPr>
          <p:cNvPr id="129" name="Rectangle 128"/>
          <p:cNvSpPr/>
          <p:nvPr/>
        </p:nvSpPr>
        <p:spPr>
          <a:xfrm>
            <a:off x="4499261" y="5503407"/>
            <a:ext cx="388800" cy="144016"/>
          </a:xfrm>
          <a:prstGeom prst="rect">
            <a:avLst/>
          </a:prstGeom>
          <a:solidFill>
            <a:schemeClr val="bg1"/>
          </a:solidFill>
          <a:ln w="9525">
            <a:solidFill>
              <a:schemeClr val="tx1"/>
            </a:solidFill>
          </a:ln>
          <a:effectLst/>
        </p:spPr>
        <p:style>
          <a:lnRef idx="1">
            <a:schemeClr val="accent2"/>
          </a:lnRef>
          <a:fillRef idx="2">
            <a:schemeClr val="accent2"/>
          </a:fillRef>
          <a:effectRef idx="1">
            <a:schemeClr val="accent2"/>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436</a:t>
            </a:r>
          </a:p>
        </p:txBody>
      </p:sp>
      <p:sp>
        <p:nvSpPr>
          <p:cNvPr id="83" name="Rectangle 82"/>
          <p:cNvSpPr/>
          <p:nvPr/>
        </p:nvSpPr>
        <p:spPr>
          <a:xfrm>
            <a:off x="3835720" y="5511791"/>
            <a:ext cx="388800" cy="135632"/>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436</a:t>
            </a:r>
          </a:p>
        </p:txBody>
      </p:sp>
      <p:sp>
        <p:nvSpPr>
          <p:cNvPr id="49" name="Rectangle 48"/>
          <p:cNvSpPr/>
          <p:nvPr/>
        </p:nvSpPr>
        <p:spPr>
          <a:xfrm>
            <a:off x="1196527" y="3631101"/>
            <a:ext cx="388800" cy="2191807"/>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50" name="Rectangle 49"/>
          <p:cNvSpPr/>
          <p:nvPr/>
        </p:nvSpPr>
        <p:spPr>
          <a:xfrm>
            <a:off x="1196527" y="3518651"/>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627</a:t>
            </a:r>
          </a:p>
        </p:txBody>
      </p:sp>
      <p:sp>
        <p:nvSpPr>
          <p:cNvPr id="70" name="Rectangle 69"/>
          <p:cNvSpPr/>
          <p:nvPr/>
        </p:nvSpPr>
        <p:spPr>
          <a:xfrm>
            <a:off x="1196527" y="5727815"/>
            <a:ext cx="388800" cy="135632"/>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422</a:t>
            </a:r>
          </a:p>
        </p:txBody>
      </p:sp>
      <p:sp>
        <p:nvSpPr>
          <p:cNvPr id="66" name="Rectangle 65"/>
          <p:cNvSpPr/>
          <p:nvPr/>
        </p:nvSpPr>
        <p:spPr>
          <a:xfrm>
            <a:off x="3446704" y="3631101"/>
            <a:ext cx="388800" cy="2191807"/>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80" name="Rectangle 79"/>
          <p:cNvSpPr/>
          <p:nvPr/>
        </p:nvSpPr>
        <p:spPr>
          <a:xfrm>
            <a:off x="3446704" y="3518651"/>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627</a:t>
            </a:r>
          </a:p>
        </p:txBody>
      </p:sp>
      <p:sp>
        <p:nvSpPr>
          <p:cNvPr id="84" name="Rectangle 83"/>
          <p:cNvSpPr/>
          <p:nvPr/>
        </p:nvSpPr>
        <p:spPr>
          <a:xfrm>
            <a:off x="3446704" y="5700691"/>
            <a:ext cx="388800" cy="1356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48000" tIns="48000" rIns="48000" bIns="48000" rtlCol="0" anchor="ctr"/>
          <a:lstStyle/>
          <a:p>
            <a:pPr algn="ctr" defTabSz="1219170">
              <a:defRPr/>
            </a:pPr>
            <a:r>
              <a:rPr lang="fr-FR" sz="1051" b="1" dirty="0">
                <a:solidFill>
                  <a:prstClr val="black"/>
                </a:solidFill>
                <a:latin typeface="Calibri" panose="020F0502020204030204"/>
              </a:rPr>
              <a:t>422</a:t>
            </a:r>
          </a:p>
        </p:txBody>
      </p:sp>
      <p:sp>
        <p:nvSpPr>
          <p:cNvPr id="164" name="Rectangle 163"/>
          <p:cNvSpPr/>
          <p:nvPr/>
        </p:nvSpPr>
        <p:spPr>
          <a:xfrm>
            <a:off x="3298540" y="164637"/>
            <a:ext cx="9720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219170">
              <a:defRPr/>
            </a:pPr>
            <a:r>
              <a:rPr lang="fr-FR" sz="1051" b="1" dirty="0">
                <a:solidFill>
                  <a:prstClr val="black"/>
                </a:solidFill>
                <a:latin typeface="Calibri" panose="020F0502020204030204"/>
              </a:rPr>
              <a:t>IBODE Puéricultrice</a:t>
            </a:r>
          </a:p>
        </p:txBody>
      </p:sp>
      <p:cxnSp>
        <p:nvCxnSpPr>
          <p:cNvPr id="166" name="Connecteur droit 165"/>
          <p:cNvCxnSpPr/>
          <p:nvPr/>
        </p:nvCxnSpPr>
        <p:spPr>
          <a:xfrm flipH="1">
            <a:off x="264461" y="696457"/>
            <a:ext cx="11808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1097033" y="1544515"/>
            <a:ext cx="420047" cy="2671140"/>
          </a:xfrm>
          <a:prstGeom prst="rect">
            <a:avLst/>
          </a:prstGeom>
          <a:solidFill>
            <a:schemeClr val="accent4">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200" dirty="0">
              <a:solidFill>
                <a:prstClr val="black"/>
              </a:solidFill>
              <a:latin typeface="Calibri" panose="020F0502020204030204"/>
            </a:endParaRPr>
          </a:p>
        </p:txBody>
      </p:sp>
      <p:sp>
        <p:nvSpPr>
          <p:cNvPr id="92" name="Rectangle 91"/>
          <p:cNvSpPr/>
          <p:nvPr/>
        </p:nvSpPr>
        <p:spPr>
          <a:xfrm>
            <a:off x="8622331" y="164637"/>
            <a:ext cx="3089076" cy="468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1219170">
              <a:defRPr/>
            </a:pPr>
            <a:r>
              <a:rPr lang="fr-FR" sz="1600" b="1" dirty="0">
                <a:solidFill>
                  <a:prstClr val="black"/>
                </a:solidFill>
                <a:latin typeface="Calibri" panose="020F0502020204030204"/>
              </a:rPr>
              <a:t>Proposition grille A-type paramédical à 4 grades</a:t>
            </a:r>
          </a:p>
        </p:txBody>
      </p:sp>
      <p:sp>
        <p:nvSpPr>
          <p:cNvPr id="93" name="Rectangle 92"/>
          <p:cNvSpPr/>
          <p:nvPr/>
        </p:nvSpPr>
        <p:spPr>
          <a:xfrm>
            <a:off x="11097906" y="1400722"/>
            <a:ext cx="420047" cy="188694"/>
          </a:xfrm>
          <a:prstGeom prst="rect">
            <a:avLst/>
          </a:prstGeom>
          <a:solidFill>
            <a:schemeClr val="bg1"/>
          </a:solidFill>
          <a:ln>
            <a:solidFill>
              <a:schemeClr val="tx1"/>
            </a:solidFill>
          </a:ln>
          <a:effectLst/>
        </p:spPr>
        <p:style>
          <a:lnRef idx="1">
            <a:schemeClr val="accent2"/>
          </a:lnRef>
          <a:fillRef idx="2">
            <a:schemeClr val="accent2"/>
          </a:fillRef>
          <a:effectRef idx="1">
            <a:schemeClr val="accent2"/>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821</a:t>
            </a:r>
          </a:p>
        </p:txBody>
      </p:sp>
      <p:sp>
        <p:nvSpPr>
          <p:cNvPr id="102" name="Rectangle 101"/>
          <p:cNvSpPr/>
          <p:nvPr/>
        </p:nvSpPr>
        <p:spPr>
          <a:xfrm>
            <a:off x="8697639" y="3218494"/>
            <a:ext cx="420047" cy="2893015"/>
          </a:xfrm>
          <a:prstGeom prst="rect">
            <a:avLst/>
          </a:prstGeom>
          <a:solidFill>
            <a:schemeClr val="accent4">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200" dirty="0">
              <a:solidFill>
                <a:prstClr val="black"/>
              </a:solidFill>
              <a:latin typeface="Calibri" panose="020F0502020204030204"/>
            </a:endParaRPr>
          </a:p>
        </p:txBody>
      </p:sp>
      <p:sp>
        <p:nvSpPr>
          <p:cNvPr id="103" name="Rectangle 102"/>
          <p:cNvSpPr/>
          <p:nvPr/>
        </p:nvSpPr>
        <p:spPr>
          <a:xfrm>
            <a:off x="8697637" y="3173592"/>
            <a:ext cx="420047"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673</a:t>
            </a:r>
          </a:p>
        </p:txBody>
      </p:sp>
      <p:sp>
        <p:nvSpPr>
          <p:cNvPr id="104" name="Rectangle 103"/>
          <p:cNvSpPr/>
          <p:nvPr/>
        </p:nvSpPr>
        <p:spPr>
          <a:xfrm>
            <a:off x="8697638" y="6079471"/>
            <a:ext cx="420047"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390</a:t>
            </a:r>
          </a:p>
        </p:txBody>
      </p:sp>
      <p:sp>
        <p:nvSpPr>
          <p:cNvPr id="113" name="Rectangle 112"/>
          <p:cNvSpPr/>
          <p:nvPr/>
        </p:nvSpPr>
        <p:spPr>
          <a:xfrm>
            <a:off x="7274468" y="3186379"/>
            <a:ext cx="388800" cy="2113968"/>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114" name="Rectangle 113"/>
          <p:cNvSpPr/>
          <p:nvPr/>
        </p:nvSpPr>
        <p:spPr>
          <a:xfrm>
            <a:off x="7274468" y="3097161"/>
            <a:ext cx="388800" cy="155494"/>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680</a:t>
            </a:r>
          </a:p>
        </p:txBody>
      </p:sp>
      <p:sp>
        <p:nvSpPr>
          <p:cNvPr id="125" name="Rectangle 124"/>
          <p:cNvSpPr/>
          <p:nvPr/>
        </p:nvSpPr>
        <p:spPr>
          <a:xfrm>
            <a:off x="7274468" y="5268879"/>
            <a:ext cx="388800" cy="14401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48000" tIns="48000" rIns="48000" bIns="48000" rtlCol="0" anchor="ctr"/>
          <a:lstStyle/>
          <a:p>
            <a:pPr algn="ctr" defTabSz="1219170">
              <a:defRPr/>
            </a:pPr>
            <a:r>
              <a:rPr lang="fr-FR" sz="1051" b="1" dirty="0">
                <a:solidFill>
                  <a:prstClr val="black"/>
                </a:solidFill>
                <a:latin typeface="Calibri" panose="020F0502020204030204"/>
              </a:rPr>
              <a:t>460</a:t>
            </a:r>
          </a:p>
        </p:txBody>
      </p:sp>
      <p:sp>
        <p:nvSpPr>
          <p:cNvPr id="127" name="Rectangle 126"/>
          <p:cNvSpPr/>
          <p:nvPr/>
        </p:nvSpPr>
        <p:spPr>
          <a:xfrm>
            <a:off x="7661652" y="2100364"/>
            <a:ext cx="388800" cy="2186141"/>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131" name="Rectangle 130"/>
          <p:cNvSpPr/>
          <p:nvPr/>
        </p:nvSpPr>
        <p:spPr>
          <a:xfrm>
            <a:off x="7661652" y="2100527"/>
            <a:ext cx="388800" cy="14401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48000" tIns="48000" rIns="48000" bIns="48000" rtlCol="0" anchor="ctr"/>
          <a:lstStyle/>
          <a:p>
            <a:pPr algn="ctr" defTabSz="1219170">
              <a:defRPr/>
            </a:pPr>
            <a:r>
              <a:rPr lang="fr-FR" sz="1051" b="1" dirty="0">
                <a:solidFill>
                  <a:prstClr val="black"/>
                </a:solidFill>
                <a:latin typeface="Calibri" panose="020F0502020204030204"/>
              </a:rPr>
              <a:t>764</a:t>
            </a:r>
          </a:p>
        </p:txBody>
      </p:sp>
      <p:sp>
        <p:nvSpPr>
          <p:cNvPr id="132" name="Rectangle 131"/>
          <p:cNvSpPr/>
          <p:nvPr/>
        </p:nvSpPr>
        <p:spPr>
          <a:xfrm>
            <a:off x="7661652" y="4175074"/>
            <a:ext cx="388800" cy="184597"/>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566</a:t>
            </a:r>
          </a:p>
        </p:txBody>
      </p:sp>
      <p:sp>
        <p:nvSpPr>
          <p:cNvPr id="134" name="Rectangle 133"/>
          <p:cNvSpPr/>
          <p:nvPr/>
        </p:nvSpPr>
        <p:spPr>
          <a:xfrm>
            <a:off x="6960096" y="164637"/>
            <a:ext cx="1252272"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219170">
              <a:defRPr/>
            </a:pPr>
            <a:r>
              <a:rPr lang="fr-FR" sz="1051" b="1" dirty="0">
                <a:solidFill>
                  <a:prstClr val="black"/>
                </a:solidFill>
                <a:latin typeface="Calibri" panose="020F0502020204030204"/>
              </a:rPr>
              <a:t>Cadre de santé  paramédical </a:t>
            </a:r>
          </a:p>
        </p:txBody>
      </p:sp>
      <p:sp>
        <p:nvSpPr>
          <p:cNvPr id="71" name="Rectangle 70"/>
          <p:cNvSpPr/>
          <p:nvPr/>
        </p:nvSpPr>
        <p:spPr>
          <a:xfrm>
            <a:off x="5423925" y="164637"/>
            <a:ext cx="1224000"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219170">
              <a:defRPr/>
            </a:pPr>
            <a:r>
              <a:rPr lang="fr-FR" sz="1051" b="1" dirty="0">
                <a:solidFill>
                  <a:prstClr val="black"/>
                </a:solidFill>
                <a:latin typeface="Calibri" panose="020F0502020204030204"/>
              </a:rPr>
              <a:t>Auxiliaire médical en pratique avancée</a:t>
            </a:r>
          </a:p>
        </p:txBody>
      </p:sp>
      <p:sp>
        <p:nvSpPr>
          <p:cNvPr id="72" name="Rectangle 71"/>
          <p:cNvSpPr/>
          <p:nvPr/>
        </p:nvSpPr>
        <p:spPr>
          <a:xfrm>
            <a:off x="5510413" y="3343069"/>
            <a:ext cx="388800" cy="2146551"/>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73" name="Rectangle 72"/>
          <p:cNvSpPr/>
          <p:nvPr/>
        </p:nvSpPr>
        <p:spPr>
          <a:xfrm>
            <a:off x="5510413" y="3298119"/>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661</a:t>
            </a:r>
          </a:p>
        </p:txBody>
      </p:sp>
      <p:sp>
        <p:nvSpPr>
          <p:cNvPr id="74" name="Rectangle 73"/>
          <p:cNvSpPr/>
          <p:nvPr/>
        </p:nvSpPr>
        <p:spPr>
          <a:xfrm>
            <a:off x="5899221" y="2558311"/>
            <a:ext cx="388800" cy="1831949"/>
          </a:xfrm>
          <a:prstGeom prst="rect">
            <a:avLst/>
          </a:prstGeom>
          <a:solidFill>
            <a:schemeClr val="accent1">
              <a:lumMod val="60000"/>
              <a:lumOff val="4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75" name="Rectangle 74"/>
          <p:cNvSpPr/>
          <p:nvPr/>
        </p:nvSpPr>
        <p:spPr>
          <a:xfrm>
            <a:off x="5899221" y="2510539"/>
            <a:ext cx="388800" cy="14401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48000" tIns="48000" rIns="48000" bIns="48000" rtlCol="0" anchor="ctr"/>
          <a:lstStyle/>
          <a:p>
            <a:pPr algn="ctr" defTabSz="1219170">
              <a:defRPr/>
            </a:pPr>
            <a:r>
              <a:rPr lang="fr-FR" sz="1051" b="1" dirty="0">
                <a:solidFill>
                  <a:prstClr val="black"/>
                </a:solidFill>
                <a:latin typeface="Calibri" panose="020F0502020204030204"/>
              </a:rPr>
              <a:t>722</a:t>
            </a:r>
          </a:p>
        </p:txBody>
      </p:sp>
      <p:sp>
        <p:nvSpPr>
          <p:cNvPr id="76" name="Rectangle 75"/>
          <p:cNvSpPr/>
          <p:nvPr/>
        </p:nvSpPr>
        <p:spPr>
          <a:xfrm>
            <a:off x="5899221" y="4377593"/>
            <a:ext cx="388800" cy="166024"/>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553</a:t>
            </a:r>
          </a:p>
        </p:txBody>
      </p:sp>
      <p:sp>
        <p:nvSpPr>
          <p:cNvPr id="77" name="Rectangle 76"/>
          <p:cNvSpPr/>
          <p:nvPr/>
        </p:nvSpPr>
        <p:spPr>
          <a:xfrm>
            <a:off x="5509841" y="5431399"/>
            <a:ext cx="388800" cy="144016"/>
          </a:xfrm>
          <a:prstGeom prst="rect">
            <a:avLst/>
          </a:prstGeom>
          <a:solidFill>
            <a:schemeClr val="bg1"/>
          </a:solidFill>
          <a:ln w="9525">
            <a:solidFill>
              <a:schemeClr val="tx1"/>
            </a:solidFill>
          </a:ln>
          <a:effectLst/>
        </p:spPr>
        <p:style>
          <a:lnRef idx="1">
            <a:schemeClr val="accent2"/>
          </a:lnRef>
          <a:fillRef idx="2">
            <a:schemeClr val="accent2"/>
          </a:fillRef>
          <a:effectRef idx="1">
            <a:schemeClr val="accent2"/>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445</a:t>
            </a:r>
          </a:p>
        </p:txBody>
      </p:sp>
      <p:sp>
        <p:nvSpPr>
          <p:cNvPr id="79" name="Rectangle 78"/>
          <p:cNvSpPr/>
          <p:nvPr/>
        </p:nvSpPr>
        <p:spPr>
          <a:xfrm>
            <a:off x="9492024" y="2544787"/>
            <a:ext cx="388800" cy="3281360"/>
          </a:xfrm>
          <a:prstGeom prst="rect">
            <a:avLst/>
          </a:prstGeom>
          <a:solidFill>
            <a:schemeClr val="accent5">
              <a:lumMod val="60000"/>
              <a:lumOff val="40000"/>
            </a:schemeClr>
          </a:solid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85" name="Rectangle 84"/>
          <p:cNvSpPr/>
          <p:nvPr/>
        </p:nvSpPr>
        <p:spPr>
          <a:xfrm>
            <a:off x="9492024" y="2493775"/>
            <a:ext cx="388800" cy="14401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48000" tIns="48000" rIns="48000" bIns="48000" rtlCol="0" anchor="ctr"/>
          <a:lstStyle/>
          <a:p>
            <a:pPr algn="ctr" defTabSz="1219170">
              <a:defRPr/>
            </a:pPr>
            <a:r>
              <a:rPr lang="fr-FR" sz="1051" b="1" dirty="0">
                <a:solidFill>
                  <a:prstClr val="black"/>
                </a:solidFill>
                <a:latin typeface="Calibri" panose="020F0502020204030204"/>
              </a:rPr>
              <a:t>722</a:t>
            </a:r>
          </a:p>
        </p:txBody>
      </p:sp>
      <p:sp>
        <p:nvSpPr>
          <p:cNvPr id="89" name="Rectangle 88"/>
          <p:cNvSpPr/>
          <p:nvPr/>
        </p:nvSpPr>
        <p:spPr>
          <a:xfrm>
            <a:off x="11097031" y="4071639"/>
            <a:ext cx="420047" cy="144016"/>
          </a:xfrm>
          <a:prstGeom prst="rect">
            <a:avLst/>
          </a:prstGeom>
          <a:solidFill>
            <a:schemeClr val="bg1"/>
          </a:solidFill>
          <a:ln w="9525">
            <a:solidFill>
              <a:schemeClr val="tx1"/>
            </a:solidFill>
          </a:ln>
          <a:effectLst/>
        </p:spPr>
        <p:style>
          <a:lnRef idx="1">
            <a:schemeClr val="accent2"/>
          </a:lnRef>
          <a:fillRef idx="2">
            <a:schemeClr val="accent2"/>
          </a:fillRef>
          <a:effectRef idx="1">
            <a:schemeClr val="accent2"/>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575</a:t>
            </a:r>
          </a:p>
        </p:txBody>
      </p:sp>
      <p:sp>
        <p:nvSpPr>
          <p:cNvPr id="2" name="Espace réservé du numéro de diapositive 1"/>
          <p:cNvSpPr>
            <a:spLocks noGrp="1"/>
          </p:cNvSpPr>
          <p:nvPr>
            <p:ph type="sldNum" sz="quarter" idx="12"/>
          </p:nvPr>
        </p:nvSpPr>
        <p:spPr>
          <a:xfrm>
            <a:off x="8126989" y="7288344"/>
            <a:ext cx="2743200" cy="365125"/>
          </a:xfrm>
        </p:spPr>
        <p:txBody>
          <a:bodyPr/>
          <a:lstStyle/>
          <a:p>
            <a:pPr defTabSz="1219170">
              <a:defRPr/>
            </a:pPr>
            <a:fld id="{765AE6AE-BD9C-40EF-A268-0D48D9EFBED0}" type="slidenum">
              <a:rPr lang="fr-FR">
                <a:solidFill>
                  <a:prstClr val="black">
                    <a:tint val="75000"/>
                  </a:prstClr>
                </a:solidFill>
                <a:latin typeface="Calibri" panose="020F0502020204030204"/>
              </a:rPr>
              <a:pPr defTabSz="1219170">
                <a:defRPr/>
              </a:pPr>
              <a:t>4</a:t>
            </a:fld>
            <a:endParaRPr lang="fr-FR">
              <a:solidFill>
                <a:prstClr val="black">
                  <a:tint val="75000"/>
                </a:prstClr>
              </a:solidFill>
              <a:latin typeface="Calibri" panose="020F0502020204030204"/>
            </a:endParaRPr>
          </a:p>
        </p:txBody>
      </p:sp>
      <p:sp>
        <p:nvSpPr>
          <p:cNvPr id="60" name="Rectangle 59"/>
          <p:cNvSpPr/>
          <p:nvPr/>
        </p:nvSpPr>
        <p:spPr>
          <a:xfrm>
            <a:off x="2063553" y="164637"/>
            <a:ext cx="1150871"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219170">
              <a:defRPr/>
            </a:pPr>
            <a:r>
              <a:rPr lang="fr-FR" sz="1051" b="1" dirty="0">
                <a:solidFill>
                  <a:prstClr val="black"/>
                </a:solidFill>
                <a:latin typeface="Calibri" panose="020F0502020204030204"/>
              </a:rPr>
              <a:t>MK, orthophoniste</a:t>
            </a:r>
          </a:p>
          <a:p>
            <a:pPr algn="ctr" defTabSz="1219170">
              <a:defRPr/>
            </a:pPr>
            <a:r>
              <a:rPr lang="fr-FR" sz="1051" b="1" dirty="0">
                <a:solidFill>
                  <a:prstClr val="black"/>
                </a:solidFill>
                <a:latin typeface="Calibri" panose="020F0502020204030204"/>
              </a:rPr>
              <a:t>psychomotricien</a:t>
            </a:r>
          </a:p>
        </p:txBody>
      </p:sp>
      <p:sp>
        <p:nvSpPr>
          <p:cNvPr id="61" name="Rectangle 60"/>
          <p:cNvSpPr/>
          <p:nvPr/>
        </p:nvSpPr>
        <p:spPr>
          <a:xfrm>
            <a:off x="420174" y="164637"/>
            <a:ext cx="1451357" cy="46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defTabSz="1219170">
              <a:defRPr/>
            </a:pPr>
            <a:r>
              <a:rPr lang="fr-FR" sz="1051" b="1" dirty="0">
                <a:solidFill>
                  <a:prstClr val="black"/>
                </a:solidFill>
                <a:latin typeface="Calibri" panose="020F0502020204030204"/>
              </a:rPr>
              <a:t>IDE</a:t>
            </a:r>
          </a:p>
          <a:p>
            <a:pPr algn="ctr" defTabSz="1219170">
              <a:defRPr/>
            </a:pPr>
            <a:r>
              <a:rPr lang="fr-FR" sz="1051" b="1" dirty="0">
                <a:solidFill>
                  <a:prstClr val="black"/>
                </a:solidFill>
                <a:latin typeface="Calibri" panose="020F0502020204030204"/>
              </a:rPr>
              <a:t>Manip, </a:t>
            </a:r>
            <a:r>
              <a:rPr lang="fr-FR" sz="1051" b="1" dirty="0" smtClean="0">
                <a:solidFill>
                  <a:prstClr val="black"/>
                </a:solidFill>
                <a:latin typeface="Calibri" panose="020F0502020204030204"/>
              </a:rPr>
              <a:t>ergo, orthoptiste</a:t>
            </a:r>
            <a:endParaRPr lang="fr-FR" sz="1051" b="1" dirty="0">
              <a:solidFill>
                <a:prstClr val="black"/>
              </a:solidFill>
              <a:latin typeface="Calibri" panose="020F0502020204030204"/>
            </a:endParaRPr>
          </a:p>
          <a:p>
            <a:pPr algn="ctr" defTabSz="1219170">
              <a:defRPr/>
            </a:pPr>
            <a:r>
              <a:rPr lang="fr-FR" sz="1051" b="1" dirty="0">
                <a:solidFill>
                  <a:prstClr val="black"/>
                </a:solidFill>
                <a:latin typeface="Calibri" panose="020F0502020204030204"/>
              </a:rPr>
              <a:t>p</a:t>
            </a:r>
            <a:r>
              <a:rPr lang="fr-FR" sz="1051" b="1" dirty="0" smtClean="0">
                <a:solidFill>
                  <a:prstClr val="black"/>
                </a:solidFill>
                <a:latin typeface="Calibri" panose="020F0502020204030204"/>
              </a:rPr>
              <a:t>édicure-podologue</a:t>
            </a:r>
            <a:endParaRPr lang="fr-FR" sz="1051" b="1" dirty="0">
              <a:solidFill>
                <a:prstClr val="black"/>
              </a:solidFill>
              <a:latin typeface="Calibri" panose="020F0502020204030204"/>
            </a:endParaRPr>
          </a:p>
        </p:txBody>
      </p:sp>
      <p:sp>
        <p:nvSpPr>
          <p:cNvPr id="62" name="Rectangle 61"/>
          <p:cNvSpPr/>
          <p:nvPr/>
        </p:nvSpPr>
        <p:spPr>
          <a:xfrm>
            <a:off x="2314957" y="3595649"/>
            <a:ext cx="388800" cy="2551847"/>
          </a:xfrm>
          <a:prstGeom prst="rect">
            <a:avLst/>
          </a:prstGeom>
          <a:solidFill>
            <a:schemeClr val="accent6">
              <a:lumMod val="40000"/>
              <a:lumOff val="6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63" name="Rectangle 62"/>
          <p:cNvSpPr/>
          <p:nvPr/>
        </p:nvSpPr>
        <p:spPr>
          <a:xfrm>
            <a:off x="2314957" y="3519656"/>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627</a:t>
            </a:r>
          </a:p>
        </p:txBody>
      </p:sp>
      <p:sp>
        <p:nvSpPr>
          <p:cNvPr id="64" name="Rectangle 63"/>
          <p:cNvSpPr/>
          <p:nvPr/>
        </p:nvSpPr>
        <p:spPr>
          <a:xfrm>
            <a:off x="2314957" y="6079471"/>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390</a:t>
            </a:r>
          </a:p>
        </p:txBody>
      </p:sp>
      <p:sp>
        <p:nvSpPr>
          <p:cNvPr id="65" name="Rectangle 64"/>
          <p:cNvSpPr/>
          <p:nvPr/>
        </p:nvSpPr>
        <p:spPr>
          <a:xfrm>
            <a:off x="2705137" y="3437493"/>
            <a:ext cx="388800" cy="2119699"/>
          </a:xfrm>
          <a:prstGeom prst="rect">
            <a:avLst/>
          </a:prstGeom>
          <a:solidFill>
            <a:schemeClr val="accent6">
              <a:lumMod val="40000"/>
              <a:lumOff val="6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88" name="Rectangle 87"/>
          <p:cNvSpPr/>
          <p:nvPr/>
        </p:nvSpPr>
        <p:spPr>
          <a:xfrm>
            <a:off x="2705137" y="3343068"/>
            <a:ext cx="388800" cy="144016"/>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658</a:t>
            </a:r>
          </a:p>
        </p:txBody>
      </p:sp>
      <p:sp>
        <p:nvSpPr>
          <p:cNvPr id="91" name="Rectangle 90"/>
          <p:cNvSpPr/>
          <p:nvPr/>
        </p:nvSpPr>
        <p:spPr>
          <a:xfrm>
            <a:off x="2705137" y="5507599"/>
            <a:ext cx="388800" cy="135632"/>
          </a:xfrm>
          <a:prstGeom prst="rect">
            <a:avLst/>
          </a:prstGeom>
          <a:solidFill>
            <a:schemeClr val="bg1"/>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48000" tIns="48000" rIns="48000" bIns="48000" rtlCol="0" anchor="ctr"/>
          <a:lstStyle/>
          <a:p>
            <a:pPr algn="ctr" defTabSz="1219170">
              <a:defRPr/>
            </a:pPr>
            <a:r>
              <a:rPr lang="fr-FR" sz="1051" b="1" dirty="0">
                <a:solidFill>
                  <a:prstClr val="black"/>
                </a:solidFill>
                <a:latin typeface="Calibri" panose="020F0502020204030204"/>
              </a:rPr>
              <a:t>436</a:t>
            </a:r>
          </a:p>
        </p:txBody>
      </p:sp>
      <p:sp>
        <p:nvSpPr>
          <p:cNvPr id="107" name="Rectangle 106"/>
          <p:cNvSpPr/>
          <p:nvPr/>
        </p:nvSpPr>
        <p:spPr>
          <a:xfrm>
            <a:off x="9496971" y="5692784"/>
            <a:ext cx="388800" cy="1356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48000" tIns="48000" rIns="48000" bIns="48000" rtlCol="0" anchor="ctr"/>
          <a:lstStyle/>
          <a:p>
            <a:pPr algn="ctr" defTabSz="1219170">
              <a:defRPr/>
            </a:pPr>
            <a:r>
              <a:rPr lang="fr-FR" sz="1051" b="1" dirty="0">
                <a:solidFill>
                  <a:prstClr val="black"/>
                </a:solidFill>
                <a:latin typeface="Calibri" panose="020F0502020204030204"/>
              </a:rPr>
              <a:t>422</a:t>
            </a:r>
          </a:p>
        </p:txBody>
      </p:sp>
      <p:sp>
        <p:nvSpPr>
          <p:cNvPr id="3" name="Flèche courbée vers le bas 2"/>
          <p:cNvSpPr/>
          <p:nvPr/>
        </p:nvSpPr>
        <p:spPr>
          <a:xfrm>
            <a:off x="8907660" y="4445409"/>
            <a:ext cx="982753" cy="512848"/>
          </a:xfrm>
          <a:prstGeom prst="curvedDownArrow">
            <a:avLst>
              <a:gd name="adj1" fmla="val 25000"/>
              <a:gd name="adj2" fmla="val 65677"/>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219170">
              <a:defRPr/>
            </a:pPr>
            <a:endParaRPr lang="fr-FR" sz="2400">
              <a:solidFill>
                <a:prstClr val="black"/>
              </a:solidFill>
              <a:latin typeface="Calibri" panose="020F0502020204030204"/>
            </a:endParaRPr>
          </a:p>
        </p:txBody>
      </p:sp>
      <p:cxnSp>
        <p:nvCxnSpPr>
          <p:cNvPr id="30" name="Connecteur en angle 29"/>
          <p:cNvCxnSpPr>
            <a:stCxn id="25" idx="2"/>
            <a:endCxn id="27" idx="2"/>
          </p:cNvCxnSpPr>
          <p:nvPr/>
        </p:nvCxnSpPr>
        <p:spPr>
          <a:xfrm rot="5400000" flipH="1" flipV="1">
            <a:off x="6974079" y="3189950"/>
            <a:ext cx="477100" cy="5761641"/>
          </a:xfrm>
          <a:prstGeom prst="bentConnector3">
            <a:avLst>
              <a:gd name="adj1" fmla="val -63886"/>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0260109" y="2146481"/>
            <a:ext cx="388800" cy="3281360"/>
          </a:xfrm>
          <a:prstGeom prst="rect">
            <a:avLst/>
          </a:prstGeom>
          <a:solidFill>
            <a:schemeClr val="accent5">
              <a:lumMod val="60000"/>
              <a:lumOff val="40000"/>
            </a:schemeClr>
          </a:solid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endParaRPr lang="fr-FR" sz="1051" b="1" dirty="0">
              <a:solidFill>
                <a:prstClr val="black"/>
              </a:solidFill>
              <a:latin typeface="Calibri" panose="020F0502020204030204"/>
            </a:endParaRPr>
          </a:p>
        </p:txBody>
      </p:sp>
      <p:sp>
        <p:nvSpPr>
          <p:cNvPr id="96" name="Rectangle 95"/>
          <p:cNvSpPr/>
          <p:nvPr/>
        </p:nvSpPr>
        <p:spPr>
          <a:xfrm>
            <a:off x="10260109" y="2095469"/>
            <a:ext cx="388800" cy="14401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48000" tIns="48000" rIns="48000" bIns="48000" rtlCol="0" anchor="ctr"/>
          <a:lstStyle/>
          <a:p>
            <a:pPr algn="ctr" defTabSz="1219170">
              <a:defRPr/>
            </a:pPr>
            <a:r>
              <a:rPr lang="fr-FR" sz="1051" b="1" dirty="0">
                <a:solidFill>
                  <a:prstClr val="black"/>
                </a:solidFill>
                <a:latin typeface="Calibri" panose="020F0502020204030204"/>
              </a:rPr>
              <a:t>764</a:t>
            </a:r>
          </a:p>
        </p:txBody>
      </p:sp>
      <p:sp>
        <p:nvSpPr>
          <p:cNvPr id="97" name="Rectangle 96"/>
          <p:cNvSpPr/>
          <p:nvPr/>
        </p:nvSpPr>
        <p:spPr>
          <a:xfrm>
            <a:off x="10265056" y="5294479"/>
            <a:ext cx="388800" cy="13563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lIns="48000" tIns="48000" rIns="48000" bIns="48000" rtlCol="0" anchor="ctr"/>
          <a:lstStyle/>
          <a:p>
            <a:pPr algn="ctr" defTabSz="1219170">
              <a:defRPr/>
            </a:pPr>
            <a:r>
              <a:rPr lang="fr-FR" sz="1051" b="1" dirty="0">
                <a:solidFill>
                  <a:prstClr val="black"/>
                </a:solidFill>
                <a:latin typeface="Calibri" panose="020F0502020204030204"/>
              </a:rPr>
              <a:t>460</a:t>
            </a:r>
          </a:p>
        </p:txBody>
      </p:sp>
      <p:sp>
        <p:nvSpPr>
          <p:cNvPr id="109" name="Flèche courbée vers le bas 108"/>
          <p:cNvSpPr/>
          <p:nvPr/>
        </p:nvSpPr>
        <p:spPr>
          <a:xfrm>
            <a:off x="9607175" y="3499356"/>
            <a:ext cx="1055595" cy="512848"/>
          </a:xfrm>
          <a:prstGeom prst="curvedDownArrow">
            <a:avLst>
              <a:gd name="adj1" fmla="val 25000"/>
              <a:gd name="adj2" fmla="val 65677"/>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219170">
              <a:defRPr/>
            </a:pPr>
            <a:endParaRPr lang="fr-FR" sz="2400">
              <a:solidFill>
                <a:prstClr val="black"/>
              </a:solidFill>
              <a:latin typeface="Calibri" panose="020F0502020204030204"/>
            </a:endParaRPr>
          </a:p>
        </p:txBody>
      </p:sp>
      <p:sp>
        <p:nvSpPr>
          <p:cNvPr id="99" name="Flèche courbée vers le bas 98"/>
          <p:cNvSpPr/>
          <p:nvPr/>
        </p:nvSpPr>
        <p:spPr>
          <a:xfrm>
            <a:off x="10423245" y="2584603"/>
            <a:ext cx="1055595" cy="512848"/>
          </a:xfrm>
          <a:prstGeom prst="curvedDownArrow">
            <a:avLst>
              <a:gd name="adj1" fmla="val 25000"/>
              <a:gd name="adj2" fmla="val 65677"/>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219170">
              <a:defRPr/>
            </a:pPr>
            <a:endParaRPr lang="fr-FR" sz="2400">
              <a:solidFill>
                <a:prstClr val="black"/>
              </a:solidFill>
              <a:latin typeface="Calibri" panose="020F0502020204030204"/>
            </a:endParaRPr>
          </a:p>
        </p:txBody>
      </p:sp>
      <p:cxnSp>
        <p:nvCxnSpPr>
          <p:cNvPr id="33" name="Connecteur en angle 32"/>
          <p:cNvCxnSpPr>
            <a:stCxn id="94" idx="2"/>
            <a:endCxn id="98" idx="2"/>
          </p:cNvCxnSpPr>
          <p:nvPr/>
        </p:nvCxnSpPr>
        <p:spPr>
          <a:xfrm rot="5400000" flipH="1" flipV="1">
            <a:off x="8812992" y="4257789"/>
            <a:ext cx="805912" cy="3297147"/>
          </a:xfrm>
          <a:prstGeom prst="bentConnector3">
            <a:avLst>
              <a:gd name="adj1" fmla="val -27124"/>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a:stCxn id="14" idx="2"/>
            <a:endCxn id="13" idx="2"/>
          </p:cNvCxnSpPr>
          <p:nvPr/>
        </p:nvCxnSpPr>
        <p:spPr>
          <a:xfrm rot="16200000" flipH="1">
            <a:off x="5249291" y="2279579"/>
            <a:ext cx="16933" cy="8059483"/>
          </a:xfrm>
          <a:prstGeom prst="bentConnector3">
            <a:avLst>
              <a:gd name="adj1" fmla="val 180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en angle 40"/>
          <p:cNvCxnSpPr/>
          <p:nvPr/>
        </p:nvCxnSpPr>
        <p:spPr>
          <a:xfrm rot="16200000" flipH="1">
            <a:off x="6223570" y="3253857"/>
            <a:ext cx="472997" cy="5637928"/>
          </a:xfrm>
          <a:prstGeom prst="bentConnector3">
            <a:avLst>
              <a:gd name="adj1" fmla="val 16444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7478883" y="6641882"/>
            <a:ext cx="4713213" cy="246221"/>
          </a:xfrm>
          <a:prstGeom prst="rect">
            <a:avLst/>
          </a:prstGeom>
          <a:noFill/>
        </p:spPr>
        <p:txBody>
          <a:bodyPr wrap="square" rtlCol="0">
            <a:spAutoFit/>
          </a:bodyPr>
          <a:lstStyle/>
          <a:p>
            <a:pPr algn="just"/>
            <a:r>
              <a:rPr lang="fr-FR" sz="1000" dirty="0" smtClean="0"/>
              <a:t>*Pour les IADE et les AMPA, l’entrée sur la grille se fera au niveau actuel : à l’indice 445</a:t>
            </a:r>
            <a:endParaRPr lang="fr-FR" sz="1000" dirty="0"/>
          </a:p>
        </p:txBody>
      </p:sp>
      <p:sp>
        <p:nvSpPr>
          <p:cNvPr id="5" name="Rectangle 4"/>
          <p:cNvSpPr/>
          <p:nvPr/>
        </p:nvSpPr>
        <p:spPr>
          <a:xfrm>
            <a:off x="8684039" y="1863202"/>
            <a:ext cx="1535975" cy="646331"/>
          </a:xfrm>
          <a:prstGeom prst="rect">
            <a:avLst/>
          </a:prstGeom>
        </p:spPr>
        <p:txBody>
          <a:bodyPr wrap="square">
            <a:spAutoFit/>
          </a:bodyPr>
          <a:lstStyle/>
          <a:p>
            <a:pPr defTabSz="1219170">
              <a:defRPr/>
            </a:pPr>
            <a:r>
              <a:rPr lang="fr-FR" sz="1200" b="1" dirty="0">
                <a:solidFill>
                  <a:prstClr val="black"/>
                </a:solidFill>
                <a:latin typeface="Arial Narrow" panose="020B0606020202030204" pitchFamily="34" charset="0"/>
              </a:rPr>
              <a:t>IDE, manip, ergo, </a:t>
            </a:r>
            <a:r>
              <a:rPr lang="fr-FR" sz="1200" b="1" dirty="0" smtClean="0">
                <a:solidFill>
                  <a:prstClr val="black"/>
                </a:solidFill>
                <a:latin typeface="Arial Narrow" panose="020B0606020202030204" pitchFamily="34" charset="0"/>
              </a:rPr>
              <a:t>orthoptistes, </a:t>
            </a:r>
            <a:r>
              <a:rPr lang="fr-FR" sz="1200" b="1" dirty="0" err="1">
                <a:solidFill>
                  <a:prstClr val="black"/>
                </a:solidFill>
                <a:latin typeface="Arial Narrow" panose="020B0606020202030204" pitchFamily="34" charset="0"/>
              </a:rPr>
              <a:t>pédi-podo</a:t>
            </a:r>
            <a:r>
              <a:rPr lang="fr-FR" sz="1200" b="1" dirty="0">
                <a:solidFill>
                  <a:prstClr val="black"/>
                </a:solidFill>
                <a:latin typeface="Arial Narrow" panose="020B0606020202030204" pitchFamily="34" charset="0"/>
              </a:rPr>
              <a:t>, </a:t>
            </a:r>
            <a:r>
              <a:rPr lang="fr-FR" sz="1200" b="1" dirty="0" err="1" smtClean="0">
                <a:solidFill>
                  <a:prstClr val="black"/>
                </a:solidFill>
                <a:latin typeface="Arial Narrow" panose="020B0606020202030204" pitchFamily="34" charset="0"/>
              </a:rPr>
              <a:t>psychomot</a:t>
            </a:r>
            <a:endParaRPr lang="fr-FR" sz="1200" b="1" dirty="0">
              <a:solidFill>
                <a:prstClr val="black"/>
              </a:solidFill>
              <a:latin typeface="Arial Narrow" panose="020B0606020202030204" pitchFamily="34" charset="0"/>
            </a:endParaRPr>
          </a:p>
        </p:txBody>
      </p:sp>
      <p:sp>
        <p:nvSpPr>
          <p:cNvPr id="7" name="Rectangle 6"/>
          <p:cNvSpPr/>
          <p:nvPr/>
        </p:nvSpPr>
        <p:spPr>
          <a:xfrm>
            <a:off x="9369475" y="1196620"/>
            <a:ext cx="1442567" cy="692497"/>
          </a:xfrm>
          <a:prstGeom prst="rect">
            <a:avLst/>
          </a:prstGeom>
        </p:spPr>
        <p:txBody>
          <a:bodyPr wrap="square">
            <a:spAutoFit/>
          </a:bodyPr>
          <a:lstStyle/>
          <a:p>
            <a:pPr algn="ctr" defTabSz="1219170">
              <a:defRPr/>
            </a:pPr>
            <a:r>
              <a:rPr lang="fr-FR" sz="1300" b="1" dirty="0">
                <a:solidFill>
                  <a:prstClr val="black"/>
                </a:solidFill>
                <a:latin typeface="Arial Narrow" panose="020B0606020202030204" pitchFamily="34" charset="0"/>
              </a:rPr>
              <a:t>IBODE, IADE, IPA, puériculteurs, MK, orthophonistes</a:t>
            </a:r>
          </a:p>
        </p:txBody>
      </p:sp>
      <p:sp>
        <p:nvSpPr>
          <p:cNvPr id="9" name="Rectangle 8"/>
          <p:cNvSpPr/>
          <p:nvPr/>
        </p:nvSpPr>
        <p:spPr>
          <a:xfrm>
            <a:off x="8613359" y="2439404"/>
            <a:ext cx="898250" cy="769441"/>
          </a:xfrm>
          <a:prstGeom prst="rect">
            <a:avLst/>
          </a:prstGeom>
        </p:spPr>
        <p:txBody>
          <a:bodyPr wrap="square">
            <a:spAutoFit/>
          </a:bodyPr>
          <a:lstStyle/>
          <a:p>
            <a:pPr defTabSz="1219170">
              <a:defRPr/>
            </a:pPr>
            <a:r>
              <a:rPr lang="fr-FR" sz="1100" b="1" dirty="0">
                <a:solidFill>
                  <a:prstClr val="black"/>
                </a:solidFill>
                <a:latin typeface="Arial Narrow" panose="020B0606020202030204" pitchFamily="34" charset="0"/>
              </a:rPr>
              <a:t>Après réingénierie : </a:t>
            </a:r>
            <a:r>
              <a:rPr lang="fr-FR" sz="1100" b="1" dirty="0" err="1">
                <a:solidFill>
                  <a:prstClr val="black"/>
                </a:solidFill>
                <a:latin typeface="Arial Narrow" panose="020B0606020202030204" pitchFamily="34" charset="0"/>
              </a:rPr>
              <a:t>tech</a:t>
            </a:r>
            <a:r>
              <a:rPr lang="fr-FR" sz="1100" b="1" dirty="0">
                <a:solidFill>
                  <a:prstClr val="black"/>
                </a:solidFill>
                <a:latin typeface="Arial Narrow" panose="020B0606020202030204" pitchFamily="34" charset="0"/>
              </a:rPr>
              <a:t> de </a:t>
            </a:r>
            <a:r>
              <a:rPr lang="fr-FR" sz="1100" b="1" dirty="0" err="1">
                <a:solidFill>
                  <a:prstClr val="black"/>
                </a:solidFill>
                <a:latin typeface="Arial Narrow" panose="020B0606020202030204" pitchFamily="34" charset="0"/>
              </a:rPr>
              <a:t>lab</a:t>
            </a:r>
            <a:r>
              <a:rPr lang="fr-FR" sz="1100" b="1" dirty="0">
                <a:solidFill>
                  <a:prstClr val="black"/>
                </a:solidFill>
                <a:latin typeface="Arial Narrow" panose="020B0606020202030204" pitchFamily="34" charset="0"/>
              </a:rPr>
              <a:t>, PPH, </a:t>
            </a:r>
            <a:r>
              <a:rPr lang="fr-FR" sz="1100" b="1" dirty="0" err="1">
                <a:solidFill>
                  <a:prstClr val="black"/>
                </a:solidFill>
                <a:latin typeface="Arial Narrow" panose="020B0606020202030204" pitchFamily="34" charset="0"/>
              </a:rPr>
              <a:t>diét</a:t>
            </a:r>
            <a:endParaRPr lang="fr-FR" sz="1100" b="1" dirty="0">
              <a:solidFill>
                <a:prstClr val="black"/>
              </a:solidFill>
              <a:latin typeface="Arial Narrow" panose="020B0606020202030204" pitchFamily="34" charset="0"/>
            </a:endParaRPr>
          </a:p>
        </p:txBody>
      </p:sp>
      <p:sp>
        <p:nvSpPr>
          <p:cNvPr id="86" name="Rectangle 85"/>
          <p:cNvSpPr/>
          <p:nvPr/>
        </p:nvSpPr>
        <p:spPr>
          <a:xfrm>
            <a:off x="9493900" y="5532010"/>
            <a:ext cx="396000" cy="159571"/>
          </a:xfrm>
          <a:prstGeom prst="rect">
            <a:avLst/>
          </a:prstGeom>
          <a:solidFill>
            <a:schemeClr val="bg1"/>
          </a:solidFill>
          <a:ln w="9525">
            <a:solidFill>
              <a:schemeClr val="tx1"/>
            </a:solidFill>
          </a:ln>
          <a:effectLst/>
        </p:spPr>
        <p:style>
          <a:lnRef idx="1">
            <a:schemeClr val="accent2"/>
          </a:lnRef>
          <a:fillRef idx="2">
            <a:schemeClr val="accent2"/>
          </a:fillRef>
          <a:effectRef idx="1">
            <a:schemeClr val="accent2"/>
          </a:effectRef>
          <a:fontRef idx="minor">
            <a:schemeClr val="dk1"/>
          </a:fontRef>
        </p:style>
        <p:txBody>
          <a:bodyPr lIns="48000" tIns="48000" rIns="48000" bIns="48000" rtlCol="0" anchor="ctr"/>
          <a:lstStyle/>
          <a:p>
            <a:pPr algn="ctr" defTabSz="1219170">
              <a:defRPr/>
            </a:pPr>
            <a:r>
              <a:rPr lang="fr-FR" sz="1051" b="1" dirty="0" smtClean="0">
                <a:solidFill>
                  <a:prstClr val="black"/>
                </a:solidFill>
                <a:latin typeface="Calibri" panose="020F0502020204030204"/>
              </a:rPr>
              <a:t>445*</a:t>
            </a:r>
            <a:endParaRPr lang="fr-FR" sz="1051" b="1" dirty="0">
              <a:solidFill>
                <a:prstClr val="black"/>
              </a:solidFill>
              <a:latin typeface="Calibri" panose="020F0502020204030204"/>
            </a:endParaRPr>
          </a:p>
        </p:txBody>
      </p:sp>
    </p:spTree>
    <p:extLst>
      <p:ext uri="{BB962C8B-B14F-4D97-AF65-F5344CB8AC3E}">
        <p14:creationId xmlns:p14="http://schemas.microsoft.com/office/powerpoint/2010/main" val="113664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27" grpId="0" animBg="1"/>
      <p:bldP spid="94" grpId="0" animBg="1"/>
      <p:bldP spid="25" grpId="0" animBg="1"/>
      <p:bldP spid="13" grpId="0" animBg="1"/>
      <p:bldP spid="14" grpId="0" animBg="1"/>
      <p:bldP spid="3" grpId="0" animBg="1"/>
      <p:bldP spid="109"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5</a:t>
            </a:fld>
            <a:endParaRPr lang="fr-F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Calcul du gain moyen de reclassement</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1346329" y="1082705"/>
            <a:ext cx="9499342" cy="1938992"/>
          </a:xfrm>
          <a:prstGeom prst="rect">
            <a:avLst/>
          </a:prstGeom>
          <a:noFill/>
        </p:spPr>
        <p:txBody>
          <a:bodyPr wrap="square" rtlCol="0">
            <a:spAutoFit/>
          </a:bodyPr>
          <a:lstStyle/>
          <a:p>
            <a:pPr algn="ctr"/>
            <a:r>
              <a:rPr lang="fr-FR" sz="2000" dirty="0" smtClean="0"/>
              <a:t>Avant d’entrer dans le détail des grilles, il est rappelé que le </a:t>
            </a:r>
            <a:r>
              <a:rPr lang="fr-FR" sz="2000" b="1" dirty="0" smtClean="0">
                <a:solidFill>
                  <a:srgbClr val="0A0091"/>
                </a:solidFill>
              </a:rPr>
              <a:t>gain moyen de reclassement </a:t>
            </a:r>
            <a:r>
              <a:rPr lang="fr-FR" sz="2000" dirty="0" smtClean="0"/>
              <a:t>est calculé en fonction des </a:t>
            </a:r>
            <a:r>
              <a:rPr lang="fr-FR" sz="2000" u="sng" dirty="0" smtClean="0"/>
              <a:t>effectifs par échelon d’origine</a:t>
            </a:r>
            <a:r>
              <a:rPr lang="fr-FR" sz="2000" dirty="0" smtClean="0"/>
              <a:t>. </a:t>
            </a:r>
          </a:p>
          <a:p>
            <a:pPr algn="ctr"/>
            <a:endParaRPr lang="fr-FR" sz="2000" dirty="0" smtClean="0">
              <a:solidFill>
                <a:srgbClr val="0A0091"/>
              </a:solidFill>
            </a:endParaRPr>
          </a:p>
          <a:p>
            <a:pPr algn="ctr"/>
            <a:r>
              <a:rPr lang="fr-FR" sz="2000" dirty="0" smtClean="0"/>
              <a:t>Ainsi pour les IDE, les effectifs sont en grande partie situés aux anciens échelons 2 et 3 du premier grade, où le gain indiciaire est élevé ; de respectivement 15 et 20 points. </a:t>
            </a:r>
          </a:p>
          <a:p>
            <a:pPr algn="ctr"/>
            <a:r>
              <a:rPr lang="fr-FR" sz="2000" dirty="0" smtClean="0"/>
              <a:t>Le gain moyen pour un IDE est quant à lui de </a:t>
            </a:r>
            <a:r>
              <a:rPr lang="fr-FR" sz="2000" b="1" dirty="0" smtClean="0">
                <a:solidFill>
                  <a:srgbClr val="0A0091"/>
                </a:solidFill>
              </a:rPr>
              <a:t>14 points</a:t>
            </a:r>
            <a:r>
              <a:rPr lang="fr-FR" sz="2000" dirty="0" smtClean="0">
                <a:solidFill>
                  <a:srgbClr val="0A0091"/>
                </a:solidFill>
              </a:rPr>
              <a:t>.</a:t>
            </a:r>
            <a:endParaRPr lang="fr-FR" sz="2000" dirty="0">
              <a:solidFill>
                <a:srgbClr val="0A0091"/>
              </a:solidFill>
            </a:endParaRPr>
          </a:p>
        </p:txBody>
      </p:sp>
      <p:grpSp>
        <p:nvGrpSpPr>
          <p:cNvPr id="12" name="Groupe 11"/>
          <p:cNvGrpSpPr/>
          <p:nvPr/>
        </p:nvGrpSpPr>
        <p:grpSpPr>
          <a:xfrm>
            <a:off x="4230919" y="3171957"/>
            <a:ext cx="3730161" cy="2833341"/>
            <a:chOff x="4230919" y="2879724"/>
            <a:chExt cx="3730161" cy="2833341"/>
          </a:xfrm>
        </p:grpSpPr>
        <p:pic>
          <p:nvPicPr>
            <p:cNvPr id="10" name="Image 9"/>
            <p:cNvPicPr>
              <a:picLocks noChangeAspect="1"/>
            </p:cNvPicPr>
            <p:nvPr/>
          </p:nvPicPr>
          <p:blipFill>
            <a:blip r:embed="rId4"/>
            <a:stretch>
              <a:fillRect/>
            </a:stretch>
          </p:blipFill>
          <p:spPr>
            <a:xfrm>
              <a:off x="4230919" y="2879724"/>
              <a:ext cx="3730161" cy="2814488"/>
            </a:xfrm>
            <a:prstGeom prst="rect">
              <a:avLst/>
            </a:prstGeom>
          </p:spPr>
        </p:pic>
        <p:sp>
          <p:nvSpPr>
            <p:cNvPr id="11" name="Ellipse 10"/>
            <p:cNvSpPr/>
            <p:nvPr/>
          </p:nvSpPr>
          <p:spPr>
            <a:xfrm>
              <a:off x="7211506" y="5486822"/>
              <a:ext cx="311084" cy="226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6210325" y="4705968"/>
              <a:ext cx="311084" cy="226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210325" y="4897598"/>
              <a:ext cx="311084" cy="2262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9047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6</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95199" y="268225"/>
            <a:ext cx="10515600" cy="499197"/>
          </a:xfrm>
        </p:spPr>
        <p:txBody>
          <a:bodyPr>
            <a:noAutofit/>
          </a:bodyPr>
          <a:lstStyle/>
          <a:p>
            <a:r>
              <a:rPr lang="fr-FR" sz="3600" b="1" dirty="0" smtClean="0">
                <a:solidFill>
                  <a:srgbClr val="0A0091"/>
                </a:solidFill>
                <a:latin typeface="Marianne" panose="02000000000000000000" pitchFamily="2" charset="0"/>
              </a:rPr>
              <a:t>Revalorisations salariales des aides-soignants : cas-types</a:t>
            </a:r>
            <a:endParaRPr lang="fr-FR" sz="3600"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564623" y="1240049"/>
            <a:ext cx="0" cy="4511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1696380" y="3539488"/>
            <a:ext cx="9735621"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3"/>
          <a:stretch>
            <a:fillRect/>
          </a:stretch>
        </p:blipFill>
        <p:spPr>
          <a:xfrm>
            <a:off x="400836" y="1194530"/>
            <a:ext cx="1067856" cy="4356853"/>
          </a:xfrm>
          <a:prstGeom prst="rect">
            <a:avLst/>
          </a:prstGeom>
        </p:spPr>
      </p:pic>
      <p:pic>
        <p:nvPicPr>
          <p:cNvPr id="5" name="Image 4"/>
          <p:cNvPicPr>
            <a:picLocks noChangeAspect="1"/>
          </p:cNvPicPr>
          <p:nvPr/>
        </p:nvPicPr>
        <p:blipFill>
          <a:blip r:embed="rId4"/>
          <a:stretch>
            <a:fillRect/>
          </a:stretch>
        </p:blipFill>
        <p:spPr>
          <a:xfrm>
            <a:off x="1618184" y="1330363"/>
            <a:ext cx="4916943" cy="2034045"/>
          </a:xfrm>
          <a:prstGeom prst="rect">
            <a:avLst/>
          </a:prstGeom>
        </p:spPr>
      </p:pic>
      <p:pic>
        <p:nvPicPr>
          <p:cNvPr id="9" name="Image 8"/>
          <p:cNvPicPr>
            <a:picLocks noChangeAspect="1"/>
          </p:cNvPicPr>
          <p:nvPr/>
        </p:nvPicPr>
        <p:blipFill>
          <a:blip r:embed="rId5"/>
          <a:stretch>
            <a:fillRect/>
          </a:stretch>
        </p:blipFill>
        <p:spPr>
          <a:xfrm>
            <a:off x="6652999" y="1256623"/>
            <a:ext cx="4992808" cy="1971059"/>
          </a:xfrm>
          <a:prstGeom prst="rect">
            <a:avLst/>
          </a:prstGeom>
        </p:spPr>
      </p:pic>
      <p:pic>
        <p:nvPicPr>
          <p:cNvPr id="10" name="Image 9"/>
          <p:cNvPicPr>
            <a:picLocks noChangeAspect="1"/>
          </p:cNvPicPr>
          <p:nvPr/>
        </p:nvPicPr>
        <p:blipFill>
          <a:blip r:embed="rId6"/>
          <a:stretch>
            <a:fillRect/>
          </a:stretch>
        </p:blipFill>
        <p:spPr>
          <a:xfrm>
            <a:off x="1647680" y="3637918"/>
            <a:ext cx="4813821" cy="1870288"/>
          </a:xfrm>
          <a:prstGeom prst="rect">
            <a:avLst/>
          </a:prstGeom>
        </p:spPr>
      </p:pic>
      <p:pic>
        <p:nvPicPr>
          <p:cNvPr id="11" name="Image 10"/>
          <p:cNvPicPr>
            <a:picLocks noChangeAspect="1"/>
          </p:cNvPicPr>
          <p:nvPr/>
        </p:nvPicPr>
        <p:blipFill>
          <a:blip r:embed="rId7"/>
          <a:stretch>
            <a:fillRect/>
          </a:stretch>
        </p:blipFill>
        <p:spPr>
          <a:xfrm>
            <a:off x="6665324" y="3562805"/>
            <a:ext cx="4995231" cy="1983520"/>
          </a:xfrm>
          <a:prstGeom prst="rect">
            <a:avLst/>
          </a:prstGeom>
        </p:spPr>
      </p:pic>
    </p:spTree>
    <p:extLst>
      <p:ext uri="{BB962C8B-B14F-4D97-AF65-F5344CB8AC3E}">
        <p14:creationId xmlns:p14="http://schemas.microsoft.com/office/powerpoint/2010/main" val="4088235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7</a:t>
            </a:fld>
            <a:endParaRPr lang="fr-F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39920" y="294565"/>
            <a:ext cx="10515600" cy="499197"/>
          </a:xfrm>
        </p:spPr>
        <p:txBody>
          <a:bodyPr vert="horz" lIns="91440" tIns="45720" rIns="91440" bIns="45720" rtlCol="0" anchor="ctr">
            <a:noAutofit/>
          </a:bodyPr>
          <a:lstStyle/>
          <a:p>
            <a:r>
              <a:rPr lang="fr-FR" sz="3600" b="1" dirty="0" smtClean="0">
                <a:solidFill>
                  <a:srgbClr val="0A0091"/>
                </a:solidFill>
                <a:latin typeface="Marianne" panose="02000000000000000000"/>
              </a:rPr>
              <a:t>Focus aides-soignants / auxiliaires de puériculture</a:t>
            </a:r>
            <a:endParaRPr lang="fr-FR" sz="36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85803" y="1320294"/>
            <a:ext cx="2330093" cy="355740"/>
          </a:xfrm>
          <a:prstGeom prst="rect">
            <a:avLst/>
          </a:prstGeom>
          <a:solidFill>
            <a:srgbClr val="557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Niveau de diplôme</a:t>
            </a:r>
            <a:endParaRPr lang="fr-FR" b="1" dirty="0">
              <a:solidFill>
                <a:schemeClr val="bg1"/>
              </a:solidFill>
            </a:endParaRPr>
          </a:p>
        </p:txBody>
      </p:sp>
      <p:sp>
        <p:nvSpPr>
          <p:cNvPr id="14" name="Rectangle 13"/>
          <p:cNvSpPr/>
          <p:nvPr/>
        </p:nvSpPr>
        <p:spPr>
          <a:xfrm>
            <a:off x="5676050" y="1320294"/>
            <a:ext cx="2330093" cy="355740"/>
          </a:xfrm>
          <a:prstGeom prst="rect">
            <a:avLst/>
          </a:prstGeom>
          <a:solidFill>
            <a:srgbClr val="557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Conditions d’accès</a:t>
            </a:r>
            <a:endParaRPr lang="fr-FR" b="1" dirty="0">
              <a:solidFill>
                <a:schemeClr val="bg1"/>
              </a:solidFill>
            </a:endParaRPr>
          </a:p>
        </p:txBody>
      </p:sp>
      <p:sp>
        <p:nvSpPr>
          <p:cNvPr id="16" name="Rectangle 15"/>
          <p:cNvSpPr/>
          <p:nvPr/>
        </p:nvSpPr>
        <p:spPr>
          <a:xfrm>
            <a:off x="8166297" y="1320294"/>
            <a:ext cx="2330093" cy="355740"/>
          </a:xfrm>
          <a:prstGeom prst="rect">
            <a:avLst/>
          </a:prstGeom>
          <a:solidFill>
            <a:srgbClr val="557C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Réforme en  cours</a:t>
            </a:r>
            <a:endParaRPr lang="fr-FR" b="1" dirty="0">
              <a:solidFill>
                <a:schemeClr val="bg1"/>
              </a:solidFill>
            </a:endParaRPr>
          </a:p>
        </p:txBody>
      </p:sp>
      <p:pic>
        <p:nvPicPr>
          <p:cNvPr id="22" name="Image 21"/>
          <p:cNvPicPr>
            <a:picLocks noChangeAspect="1"/>
          </p:cNvPicPr>
          <p:nvPr/>
        </p:nvPicPr>
        <p:blipFill>
          <a:blip r:embed="rId3"/>
          <a:stretch>
            <a:fillRect/>
          </a:stretch>
        </p:blipFill>
        <p:spPr>
          <a:xfrm>
            <a:off x="1629114" y="1749354"/>
            <a:ext cx="984408" cy="4016384"/>
          </a:xfrm>
          <a:prstGeom prst="rect">
            <a:avLst/>
          </a:prstGeom>
        </p:spPr>
      </p:pic>
      <p:sp>
        <p:nvSpPr>
          <p:cNvPr id="21" name="Rectangle 20"/>
          <p:cNvSpPr/>
          <p:nvPr/>
        </p:nvSpPr>
        <p:spPr>
          <a:xfrm>
            <a:off x="3185803" y="1749354"/>
            <a:ext cx="2330093" cy="3374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Arial" panose="020B0604020202020204" pitchFamily="34" charset="0"/>
              <a:buChar char="•"/>
            </a:pPr>
            <a:r>
              <a:rPr lang="fr-FR" b="1" dirty="0">
                <a:solidFill>
                  <a:srgbClr val="0A0091"/>
                </a:solidFill>
              </a:rPr>
              <a:t>Diplôme d’Etat d’aide-soignant / Diplôme d’Etat d’auxiliaire de puériculture</a:t>
            </a:r>
          </a:p>
          <a:p>
            <a:pPr marL="285750" lvl="0" indent="-285750">
              <a:spcAft>
                <a:spcPts val="600"/>
              </a:spcAft>
              <a:buFont typeface="Arial" panose="020B0604020202020204" pitchFamily="34" charset="0"/>
              <a:buChar char="•"/>
            </a:pPr>
            <a:r>
              <a:rPr lang="fr-FR" dirty="0">
                <a:solidFill>
                  <a:prstClr val="black"/>
                </a:solidFill>
              </a:rPr>
              <a:t>Niveau </a:t>
            </a:r>
            <a:r>
              <a:rPr lang="fr-FR" dirty="0" smtClean="0">
                <a:solidFill>
                  <a:prstClr val="black"/>
                </a:solidFill>
              </a:rPr>
              <a:t>4 (équivalent bac)</a:t>
            </a:r>
            <a:endParaRPr lang="fr-FR" dirty="0">
              <a:solidFill>
                <a:prstClr val="black"/>
              </a:solidFill>
            </a:endParaRPr>
          </a:p>
        </p:txBody>
      </p:sp>
      <p:sp>
        <p:nvSpPr>
          <p:cNvPr id="23" name="Rectangle 22"/>
          <p:cNvSpPr/>
          <p:nvPr/>
        </p:nvSpPr>
        <p:spPr>
          <a:xfrm>
            <a:off x="5676050" y="1749355"/>
            <a:ext cx="2330093" cy="33743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fr-FR" sz="1600" dirty="0">
                <a:solidFill>
                  <a:prstClr val="black"/>
                </a:solidFill>
              </a:rPr>
              <a:t>Accessible sans condition de diplôme</a:t>
            </a:r>
          </a:p>
          <a:p>
            <a:pPr marL="285750" lvl="0" indent="-285750">
              <a:buFont typeface="Arial" panose="020B0604020202020204" pitchFamily="34" charset="0"/>
              <a:buChar char="•"/>
            </a:pPr>
            <a:r>
              <a:rPr lang="fr-FR" sz="1600" dirty="0">
                <a:solidFill>
                  <a:prstClr val="black"/>
                </a:solidFill>
              </a:rPr>
              <a:t>Etre âgé de 17 ans au moins à la date d'entrée en formation</a:t>
            </a:r>
          </a:p>
          <a:p>
            <a:pPr marL="285750" lvl="0" indent="-285750">
              <a:buFont typeface="Arial" panose="020B0604020202020204" pitchFamily="34" charset="0"/>
              <a:buChar char="•"/>
            </a:pPr>
            <a:r>
              <a:rPr lang="fr-FR" sz="1600" dirty="0">
                <a:solidFill>
                  <a:prstClr val="black"/>
                </a:solidFill>
              </a:rPr>
              <a:t>Formation initiale/FPC  (</a:t>
            </a:r>
            <a:r>
              <a:rPr lang="fr-FR" sz="1600" dirty="0" smtClean="0">
                <a:solidFill>
                  <a:prstClr val="black"/>
                </a:solidFill>
              </a:rPr>
              <a:t>sélection </a:t>
            </a:r>
            <a:r>
              <a:rPr lang="fr-FR" sz="1600" dirty="0">
                <a:solidFill>
                  <a:prstClr val="black"/>
                </a:solidFill>
              </a:rPr>
              <a:t>des candidats par un jury de sélection sur la base d'un dossier et d'un </a:t>
            </a:r>
            <a:r>
              <a:rPr lang="fr-FR" sz="1600" dirty="0" smtClean="0">
                <a:solidFill>
                  <a:prstClr val="black"/>
                </a:solidFill>
              </a:rPr>
              <a:t>entretien)</a:t>
            </a:r>
            <a:endParaRPr lang="fr-FR" sz="1600" dirty="0">
              <a:solidFill>
                <a:prstClr val="black"/>
              </a:solidFill>
            </a:endParaRPr>
          </a:p>
          <a:p>
            <a:pPr marL="285750" lvl="0" indent="-285750">
              <a:buFont typeface="Arial" panose="020B0604020202020204" pitchFamily="34" charset="0"/>
              <a:buChar char="•"/>
            </a:pPr>
            <a:r>
              <a:rPr lang="fr-FR" sz="1600" dirty="0" smtClean="0">
                <a:solidFill>
                  <a:prstClr val="black"/>
                </a:solidFill>
              </a:rPr>
              <a:t>Valorisation des acquis de l’expérience professionnelle (VAE)</a:t>
            </a:r>
            <a:endParaRPr lang="fr-FR" sz="1600" dirty="0">
              <a:solidFill>
                <a:prstClr val="black"/>
              </a:solidFill>
            </a:endParaRPr>
          </a:p>
        </p:txBody>
      </p:sp>
      <p:sp>
        <p:nvSpPr>
          <p:cNvPr id="24" name="Rectangle 23"/>
          <p:cNvSpPr/>
          <p:nvPr/>
        </p:nvSpPr>
        <p:spPr>
          <a:xfrm>
            <a:off x="8166297" y="1749355"/>
            <a:ext cx="2330093" cy="18648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fr-FR" sz="1200" b="1" dirty="0" smtClean="0">
                <a:solidFill>
                  <a:srgbClr val="0A0091"/>
                </a:solidFill>
              </a:rPr>
              <a:t>Réingénierie </a:t>
            </a:r>
            <a:r>
              <a:rPr lang="fr-FR" sz="1200" dirty="0" smtClean="0">
                <a:solidFill>
                  <a:schemeClr val="tx1"/>
                </a:solidFill>
              </a:rPr>
              <a:t>des 2 diplômes en 2021 (</a:t>
            </a:r>
            <a:r>
              <a:rPr lang="fr-FR" sz="1200" i="1" dirty="0" smtClean="0">
                <a:solidFill>
                  <a:schemeClr val="tx1"/>
                </a:solidFill>
              </a:rPr>
              <a:t>arrêtés du 10/06/2021 relatifs aux formations conduisant au DEAS et DEAP)</a:t>
            </a:r>
            <a:endParaRPr lang="fr-FR" sz="1200" dirty="0" smtClean="0">
              <a:solidFill>
                <a:schemeClr val="tx1"/>
              </a:solidFill>
            </a:endParaRPr>
          </a:p>
          <a:p>
            <a:pPr marL="171450" indent="-171450">
              <a:buFont typeface="Arial" panose="020B0604020202020204" pitchFamily="34" charset="0"/>
              <a:buChar char="•"/>
            </a:pPr>
            <a:r>
              <a:rPr lang="fr-FR" sz="1200" dirty="0" smtClean="0">
                <a:solidFill>
                  <a:schemeClr val="tx1"/>
                </a:solidFill>
              </a:rPr>
              <a:t>Révision du décret d’actes professionnels des IDE pour élargir les actes confiés aux AS et AP  </a:t>
            </a:r>
            <a:endParaRPr lang="fr-FR" sz="1200" dirty="0">
              <a:solidFill>
                <a:schemeClr val="tx1"/>
              </a:solidFill>
            </a:endParaRPr>
          </a:p>
        </p:txBody>
      </p:sp>
      <p:sp>
        <p:nvSpPr>
          <p:cNvPr id="25" name="Rectangle 24"/>
          <p:cNvSpPr/>
          <p:nvPr/>
        </p:nvSpPr>
        <p:spPr>
          <a:xfrm>
            <a:off x="8166297" y="3705427"/>
            <a:ext cx="2330093" cy="14182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fr-FR" sz="1400" dirty="0" smtClean="0">
                <a:solidFill>
                  <a:schemeClr val="tx1"/>
                </a:solidFill>
              </a:rPr>
              <a:t>Hausse des places en formation : augmentation progressive  de </a:t>
            </a:r>
            <a:r>
              <a:rPr lang="fr-FR" sz="1400" b="1" dirty="0" smtClean="0">
                <a:solidFill>
                  <a:srgbClr val="0A0091"/>
                </a:solidFill>
              </a:rPr>
              <a:t>6600 places supplémentaires </a:t>
            </a:r>
            <a:r>
              <a:rPr lang="fr-FR" sz="1400" dirty="0" smtClean="0">
                <a:solidFill>
                  <a:schemeClr val="tx1"/>
                </a:solidFill>
              </a:rPr>
              <a:t>en </a:t>
            </a:r>
            <a:r>
              <a:rPr lang="fr-FR" sz="1400" dirty="0">
                <a:solidFill>
                  <a:schemeClr val="tx1"/>
                </a:solidFill>
              </a:rPr>
              <a:t>formation </a:t>
            </a:r>
            <a:r>
              <a:rPr lang="fr-FR" sz="1400" dirty="0" smtClean="0">
                <a:solidFill>
                  <a:schemeClr val="tx1"/>
                </a:solidFill>
              </a:rPr>
              <a:t>aide </a:t>
            </a:r>
            <a:r>
              <a:rPr lang="fr-FR" sz="1400" dirty="0">
                <a:solidFill>
                  <a:schemeClr val="tx1"/>
                </a:solidFill>
              </a:rPr>
              <a:t>soignante </a:t>
            </a:r>
            <a:r>
              <a:rPr lang="fr-FR" sz="1400" dirty="0" smtClean="0">
                <a:solidFill>
                  <a:schemeClr val="tx1"/>
                </a:solidFill>
              </a:rPr>
              <a:t>entre 2020 et 2025</a:t>
            </a:r>
            <a:endParaRPr lang="fr-FR" sz="1400" dirty="0">
              <a:solidFill>
                <a:schemeClr val="tx1"/>
              </a:solidFill>
            </a:endParaRPr>
          </a:p>
        </p:txBody>
      </p:sp>
      <p:sp>
        <p:nvSpPr>
          <p:cNvPr id="28" name="Rectangle 27"/>
          <p:cNvSpPr/>
          <p:nvPr/>
        </p:nvSpPr>
        <p:spPr>
          <a:xfrm>
            <a:off x="3185803" y="5214975"/>
            <a:ext cx="7551023" cy="830997"/>
          </a:xfrm>
          <a:prstGeom prst="rect">
            <a:avLst/>
          </a:prstGeom>
        </p:spPr>
        <p:txBody>
          <a:bodyPr wrap="square">
            <a:spAutoFit/>
          </a:bodyPr>
          <a:lstStyle/>
          <a:p>
            <a:pPr marL="342900" lvl="0" indent="-342900">
              <a:spcAft>
                <a:spcPts val="0"/>
              </a:spcAft>
              <a:buFont typeface="Calibri" panose="020F0502020204030204" pitchFamily="34" charset="0"/>
              <a:buChar char="-"/>
            </a:pPr>
            <a:r>
              <a:rPr lang="fr-FR" sz="1600" dirty="0" smtClean="0">
                <a:solidFill>
                  <a:srgbClr val="0A0091"/>
                </a:solidFill>
                <a:latin typeface="Calibri" panose="020F0502020204030204" pitchFamily="34" charset="0"/>
                <a:ea typeface="Calibri" panose="020F0502020204030204" pitchFamily="34" charset="0"/>
                <a:sym typeface="Wingdings" panose="05000000000000000000" pitchFamily="2" charset="2"/>
              </a:rPr>
              <a:t>L</a:t>
            </a:r>
            <a:r>
              <a:rPr lang="fr-FR" sz="1600" dirty="0" smtClean="0">
                <a:solidFill>
                  <a:srgbClr val="0A0091"/>
                </a:solidFill>
                <a:latin typeface="Calibri" panose="020F0502020204030204" pitchFamily="34" charset="0"/>
                <a:ea typeface="Calibri" panose="020F0502020204030204" pitchFamily="34" charset="0"/>
              </a:rPr>
              <a:t>e </a:t>
            </a:r>
            <a:r>
              <a:rPr lang="fr-FR" sz="1600" dirty="0">
                <a:solidFill>
                  <a:srgbClr val="0A0091"/>
                </a:solidFill>
                <a:latin typeface="Calibri" panose="020F0502020204030204" pitchFamily="34" charset="0"/>
                <a:ea typeface="Calibri" panose="020F0502020204030204" pitchFamily="34" charset="0"/>
              </a:rPr>
              <a:t>passage en catégorie B s’appuie sur une revalorisation du diplôme au niveau </a:t>
            </a:r>
            <a:r>
              <a:rPr lang="fr-FR" sz="1600" dirty="0" smtClean="0">
                <a:solidFill>
                  <a:srgbClr val="0A0091"/>
                </a:solidFill>
                <a:latin typeface="Calibri" panose="020F0502020204030204" pitchFamily="34" charset="0"/>
                <a:ea typeface="Calibri" panose="020F0502020204030204" pitchFamily="34" charset="0"/>
              </a:rPr>
              <a:t>Bac</a:t>
            </a:r>
          </a:p>
          <a:p>
            <a:pPr marL="342900" lvl="0" indent="-342900">
              <a:spcAft>
                <a:spcPts val="0"/>
              </a:spcAft>
              <a:buFont typeface="Calibri" panose="020F0502020204030204" pitchFamily="34" charset="0"/>
              <a:buChar char="-"/>
            </a:pPr>
            <a:r>
              <a:rPr lang="fr-FR" sz="1600" dirty="0" smtClean="0">
                <a:solidFill>
                  <a:srgbClr val="0A0091"/>
                </a:solidFill>
                <a:latin typeface="Calibri" panose="020F0502020204030204" pitchFamily="34" charset="0"/>
                <a:ea typeface="Calibri" panose="020F0502020204030204" pitchFamily="34" charset="0"/>
              </a:rPr>
              <a:t>Métiers concernés : AS/AP</a:t>
            </a:r>
          </a:p>
          <a:p>
            <a:pPr marL="342900" lvl="0" indent="-342900">
              <a:spcAft>
                <a:spcPts val="0"/>
              </a:spcAft>
              <a:buFont typeface="Calibri" panose="020F0502020204030204" pitchFamily="34" charset="0"/>
              <a:buChar char="-"/>
            </a:pPr>
            <a:r>
              <a:rPr lang="fr-FR" sz="1600" dirty="0" smtClean="0">
                <a:solidFill>
                  <a:srgbClr val="0A0091"/>
                </a:solidFill>
                <a:latin typeface="Calibri" panose="020F0502020204030204" pitchFamily="34" charset="0"/>
                <a:ea typeface="Calibri" panose="020F0502020204030204" pitchFamily="34" charset="0"/>
              </a:rPr>
              <a:t>Maintien </a:t>
            </a:r>
            <a:r>
              <a:rPr lang="fr-FR" sz="1600" dirty="0">
                <a:solidFill>
                  <a:srgbClr val="0A0091"/>
                </a:solidFill>
                <a:latin typeface="Calibri" panose="020F0502020204030204" pitchFamily="34" charset="0"/>
                <a:ea typeface="Calibri" panose="020F0502020204030204" pitchFamily="34" charset="0"/>
              </a:rPr>
              <a:t>de la catégorie active</a:t>
            </a:r>
          </a:p>
        </p:txBody>
      </p:sp>
    </p:spTree>
    <p:extLst>
      <p:ext uri="{BB962C8B-B14F-4D97-AF65-F5344CB8AC3E}">
        <p14:creationId xmlns:p14="http://schemas.microsoft.com/office/powerpoint/2010/main" val="2206094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8</a:t>
            </a:fld>
            <a:endParaRPr lang="fr-F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550498"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43027" y="234694"/>
            <a:ext cx="10515600" cy="499197"/>
          </a:xfrm>
        </p:spPr>
        <p:txBody>
          <a:bodyPr vert="horz" lIns="91440" tIns="45720" rIns="91440" bIns="45720" rtlCol="0" anchor="ctr">
            <a:noAutofit/>
          </a:bodyPr>
          <a:lstStyle/>
          <a:p>
            <a:r>
              <a:rPr lang="fr-FR" sz="3200" b="1" dirty="0">
                <a:solidFill>
                  <a:srgbClr val="0A0091"/>
                </a:solidFill>
                <a:latin typeface="Marianne" panose="02000000000000000000"/>
              </a:rPr>
              <a:t>Revalorisations salariales des </a:t>
            </a:r>
            <a:r>
              <a:rPr lang="fr-FR" sz="3200" b="1" dirty="0" smtClean="0">
                <a:solidFill>
                  <a:srgbClr val="0A0091"/>
                </a:solidFill>
                <a:latin typeface="Marianne" panose="02000000000000000000"/>
              </a:rPr>
              <a:t>aides-soignants : détail de la nouvelle grille</a:t>
            </a:r>
            <a:endParaRPr lang="fr-FR" sz="3200" b="1" dirty="0">
              <a:solidFill>
                <a:srgbClr val="0A0091"/>
              </a:solidFill>
              <a:latin typeface="Marianne" panose="02000000000000000000"/>
            </a:endParaRPr>
          </a:p>
        </p:txBody>
      </p:sp>
      <p:sp>
        <p:nvSpPr>
          <p:cNvPr id="41" name="ZoneTexte 40"/>
          <p:cNvSpPr txBox="1"/>
          <p:nvPr/>
        </p:nvSpPr>
        <p:spPr>
          <a:xfrm>
            <a:off x="2488536" y="1327661"/>
            <a:ext cx="3288625" cy="369332"/>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dirty="0" smtClean="0">
                <a:solidFill>
                  <a:schemeClr val="accent1">
                    <a:lumMod val="50000"/>
                  </a:schemeClr>
                </a:solidFill>
              </a:rPr>
              <a:t> </a:t>
            </a:r>
            <a:r>
              <a:rPr lang="fr-FR" b="1" dirty="0" smtClean="0">
                <a:solidFill>
                  <a:srgbClr val="990033"/>
                </a:solidFill>
              </a:rPr>
              <a:t>14,6</a:t>
            </a:r>
            <a:endParaRPr lang="fr-FR" sz="1600" b="1" dirty="0" smtClean="0">
              <a:solidFill>
                <a:srgbClr val="990033"/>
              </a:solidFill>
            </a:endParaRPr>
          </a:p>
        </p:txBody>
      </p:sp>
      <p:cxnSp>
        <p:nvCxnSpPr>
          <p:cNvPr id="44" name="Connecteur droit 43"/>
          <p:cNvCxnSpPr/>
          <p:nvPr/>
        </p:nvCxnSpPr>
        <p:spPr>
          <a:xfrm>
            <a:off x="6096000" y="943563"/>
            <a:ext cx="0" cy="52920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153906" y="1665839"/>
            <a:ext cx="3704721" cy="1384995"/>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a:t>
            </a:r>
            <a:r>
              <a:rPr lang="fr-FR" sz="1400" dirty="0" smtClean="0">
                <a:solidFill>
                  <a:schemeClr val="accent1">
                    <a:lumMod val="50000"/>
                  </a:schemeClr>
                </a:solidFill>
              </a:rPr>
              <a:t>AS </a:t>
            </a:r>
            <a:r>
              <a:rPr lang="fr-FR" sz="1400" dirty="0">
                <a:solidFill>
                  <a:schemeClr val="accent1">
                    <a:lumMod val="50000"/>
                  </a:schemeClr>
                </a:solidFill>
              </a:rPr>
              <a:t>à l’échelon </a:t>
            </a:r>
            <a:r>
              <a:rPr lang="fr-FR" sz="1400" dirty="0" smtClean="0">
                <a:solidFill>
                  <a:schemeClr val="accent1">
                    <a:lumMod val="50000"/>
                  </a:schemeClr>
                </a:solidFill>
              </a:rPr>
              <a:t>5 </a:t>
            </a:r>
            <a:r>
              <a:rPr lang="fr-FR" sz="1400" dirty="0">
                <a:solidFill>
                  <a:schemeClr val="accent1">
                    <a:lumMod val="50000"/>
                  </a:schemeClr>
                </a:solidFill>
              </a:rPr>
              <a:t>du </a:t>
            </a:r>
            <a:r>
              <a:rPr lang="fr-FR" sz="1400" dirty="0" smtClean="0">
                <a:solidFill>
                  <a:schemeClr val="accent1">
                    <a:lumMod val="50000"/>
                  </a:schemeClr>
                </a:solidFill>
              </a:rPr>
              <a:t>deuxième </a:t>
            </a:r>
            <a:r>
              <a:rPr lang="fr-FR" sz="1400" dirty="0">
                <a:solidFill>
                  <a:schemeClr val="accent1">
                    <a:lumMod val="50000"/>
                  </a:schemeClr>
                </a:solidFill>
              </a:rPr>
              <a:t>grade </a:t>
            </a:r>
            <a:r>
              <a:rPr lang="fr-FR" sz="1400" dirty="0" smtClean="0">
                <a:solidFill>
                  <a:schemeClr val="accent1">
                    <a:lumMod val="50000"/>
                  </a:schemeClr>
                </a:solidFill>
              </a:rPr>
              <a:t>de l’ancienne grille passe </a:t>
            </a:r>
            <a:r>
              <a:rPr lang="fr-FR" sz="1400" dirty="0">
                <a:solidFill>
                  <a:schemeClr val="accent1">
                    <a:lumMod val="50000"/>
                  </a:schemeClr>
                </a:solidFill>
              </a:rPr>
              <a:t>à l’échelon </a:t>
            </a:r>
            <a:r>
              <a:rPr lang="fr-FR" sz="1400" dirty="0" smtClean="0">
                <a:solidFill>
                  <a:schemeClr val="accent1">
                    <a:lumMod val="50000"/>
                  </a:schemeClr>
                </a:solidFill>
              </a:rPr>
              <a:t>3 </a:t>
            </a:r>
            <a:r>
              <a:rPr lang="fr-FR" sz="1400" dirty="0">
                <a:solidFill>
                  <a:schemeClr val="accent1">
                    <a:lumMod val="50000"/>
                  </a:schemeClr>
                </a:solidFill>
              </a:rPr>
              <a:t>du </a:t>
            </a:r>
            <a:r>
              <a:rPr lang="fr-FR" sz="1400" dirty="0" smtClean="0">
                <a:solidFill>
                  <a:schemeClr val="accent1">
                    <a:lumMod val="50000"/>
                  </a:schemeClr>
                </a:solidFill>
              </a:rPr>
              <a:t>deuxième grade 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406 </a:t>
            </a:r>
            <a:r>
              <a:rPr lang="fr-FR" sz="1400" dirty="0">
                <a:solidFill>
                  <a:schemeClr val="accent1">
                    <a:lumMod val="50000"/>
                  </a:schemeClr>
                </a:solidFill>
              </a:rPr>
              <a:t>(soit </a:t>
            </a:r>
            <a:r>
              <a:rPr lang="fr-FR" sz="1400" b="1" dirty="0" smtClean="0">
                <a:solidFill>
                  <a:schemeClr val="accent1">
                    <a:lumMod val="50000"/>
                  </a:schemeClr>
                </a:solidFill>
              </a:rPr>
              <a:t>1 903 </a:t>
            </a:r>
            <a:r>
              <a:rPr lang="fr-FR" sz="1400" dirty="0" smtClean="0">
                <a:solidFill>
                  <a:schemeClr val="accent1">
                    <a:lumMod val="50000"/>
                  </a:schemeClr>
                </a:solidFill>
              </a:rPr>
              <a:t>euros </a:t>
            </a:r>
            <a:r>
              <a:rPr lang="fr-FR" sz="1400" dirty="0">
                <a:solidFill>
                  <a:schemeClr val="accent1">
                    <a:lumMod val="50000"/>
                  </a:schemeClr>
                </a:solidFill>
              </a:rPr>
              <a:t>mensuels brut) au lieu de </a:t>
            </a:r>
            <a:r>
              <a:rPr lang="fr-FR" sz="1400" b="1" dirty="0" smtClean="0">
                <a:solidFill>
                  <a:schemeClr val="accent1">
                    <a:lumMod val="50000"/>
                  </a:schemeClr>
                </a:solidFill>
              </a:rPr>
              <a:t>393  </a:t>
            </a:r>
            <a:r>
              <a:rPr lang="fr-FR" sz="1400" dirty="0" smtClean="0">
                <a:solidFill>
                  <a:schemeClr val="accent1">
                    <a:lumMod val="50000"/>
                  </a:schemeClr>
                </a:solidFill>
              </a:rPr>
              <a:t>(1 842 euros </a:t>
            </a:r>
            <a:r>
              <a:rPr lang="fr-FR" sz="1400" dirty="0">
                <a:solidFill>
                  <a:schemeClr val="accent1">
                    <a:lumMod val="50000"/>
                  </a:schemeClr>
                </a:solidFill>
              </a:rPr>
              <a:t>mensuels brut), soit </a:t>
            </a:r>
            <a:r>
              <a:rPr lang="fr-FR" sz="1400" b="1" dirty="0">
                <a:solidFill>
                  <a:srgbClr val="990033"/>
                </a:solidFill>
              </a:rPr>
              <a:t>un gain de </a:t>
            </a:r>
            <a:r>
              <a:rPr lang="fr-FR" sz="1400" b="1" dirty="0" smtClean="0">
                <a:solidFill>
                  <a:srgbClr val="990033"/>
                </a:solidFill>
              </a:rPr>
              <a:t>13 </a:t>
            </a:r>
            <a:r>
              <a:rPr lang="fr-FR" sz="1400" b="1" dirty="0">
                <a:solidFill>
                  <a:srgbClr val="990033"/>
                </a:solidFill>
              </a:rPr>
              <a:t>points</a:t>
            </a:r>
            <a:r>
              <a:rPr lang="fr-FR" sz="1400" dirty="0">
                <a:solidFill>
                  <a:schemeClr val="accent1">
                    <a:lumMod val="50000"/>
                  </a:schemeClr>
                </a:solidFill>
              </a:rPr>
              <a:t>.</a:t>
            </a:r>
          </a:p>
        </p:txBody>
      </p:sp>
      <p:sp>
        <p:nvSpPr>
          <p:cNvPr id="26" name="Rectangle 25"/>
          <p:cNvSpPr/>
          <p:nvPr/>
        </p:nvSpPr>
        <p:spPr>
          <a:xfrm>
            <a:off x="2168682" y="1652256"/>
            <a:ext cx="3595106" cy="1600438"/>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a:t>
            </a:r>
            <a:r>
              <a:rPr lang="fr-FR" sz="1400" dirty="0" smtClean="0">
                <a:solidFill>
                  <a:schemeClr val="accent1">
                    <a:lumMod val="50000"/>
                  </a:schemeClr>
                </a:solidFill>
              </a:rPr>
              <a:t>AS </a:t>
            </a:r>
            <a:r>
              <a:rPr lang="fr-FR" sz="1400" dirty="0">
                <a:solidFill>
                  <a:schemeClr val="accent1">
                    <a:lumMod val="50000"/>
                  </a:schemeClr>
                </a:solidFill>
              </a:rPr>
              <a:t>à l’échelon 4 du premier grade </a:t>
            </a:r>
            <a:r>
              <a:rPr lang="fr-FR" sz="1400" dirty="0" smtClean="0">
                <a:solidFill>
                  <a:schemeClr val="accent1">
                    <a:lumMod val="50000"/>
                  </a:schemeClr>
                </a:solidFill>
              </a:rPr>
              <a:t>de l’ancienne grille, passe à l’échelon 3 du premier grade de la nouvelle grille,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359 </a:t>
            </a:r>
            <a:r>
              <a:rPr lang="fr-FR" sz="1400" dirty="0">
                <a:solidFill>
                  <a:schemeClr val="accent1">
                    <a:lumMod val="50000"/>
                  </a:schemeClr>
                </a:solidFill>
              </a:rPr>
              <a:t>(soit </a:t>
            </a:r>
            <a:r>
              <a:rPr lang="fr-FR" sz="1400" b="1" dirty="0" smtClean="0">
                <a:solidFill>
                  <a:schemeClr val="accent1">
                    <a:lumMod val="50000"/>
                  </a:schemeClr>
                </a:solidFill>
              </a:rPr>
              <a:t>1 682 </a:t>
            </a:r>
            <a:r>
              <a:rPr lang="fr-FR" sz="1400" dirty="0" smtClean="0">
                <a:solidFill>
                  <a:schemeClr val="accent1">
                    <a:lumMod val="50000"/>
                  </a:schemeClr>
                </a:solidFill>
              </a:rPr>
              <a:t>euros </a:t>
            </a:r>
            <a:r>
              <a:rPr lang="fr-FR" sz="1400" dirty="0">
                <a:solidFill>
                  <a:schemeClr val="accent1">
                    <a:lumMod val="50000"/>
                  </a:schemeClr>
                </a:solidFill>
              </a:rPr>
              <a:t>mensuels brut) au lieu de </a:t>
            </a:r>
            <a:r>
              <a:rPr lang="fr-FR" sz="1400" b="1" dirty="0" smtClean="0">
                <a:solidFill>
                  <a:schemeClr val="accent1">
                    <a:lumMod val="50000"/>
                  </a:schemeClr>
                </a:solidFill>
              </a:rPr>
              <a:t>338</a:t>
            </a:r>
            <a:r>
              <a:rPr lang="fr-FR" sz="1400" dirty="0" smtClean="0">
                <a:solidFill>
                  <a:schemeClr val="accent1">
                    <a:lumMod val="50000"/>
                  </a:schemeClr>
                </a:solidFill>
              </a:rPr>
              <a:t> (1 584 euros </a:t>
            </a:r>
            <a:r>
              <a:rPr lang="fr-FR" sz="1400" dirty="0">
                <a:solidFill>
                  <a:schemeClr val="accent1">
                    <a:lumMod val="50000"/>
                  </a:schemeClr>
                </a:solidFill>
              </a:rPr>
              <a:t>mensuels brut</a:t>
            </a:r>
            <a:r>
              <a:rPr lang="fr-FR" sz="1400" dirty="0" smtClean="0">
                <a:solidFill>
                  <a:schemeClr val="accent1">
                    <a:lumMod val="50000"/>
                  </a:schemeClr>
                </a:solidFill>
              </a:rPr>
              <a:t>), soit </a:t>
            </a:r>
            <a:r>
              <a:rPr lang="fr-FR" sz="1400" b="1" dirty="0" smtClean="0">
                <a:solidFill>
                  <a:srgbClr val="990033"/>
                </a:solidFill>
              </a:rPr>
              <a:t>un gain de 21 points</a:t>
            </a:r>
            <a:r>
              <a:rPr lang="fr-FR" sz="1400" dirty="0" smtClean="0">
                <a:solidFill>
                  <a:schemeClr val="accent1">
                    <a:lumMod val="50000"/>
                  </a:schemeClr>
                </a:solidFill>
              </a:rPr>
              <a:t>.</a:t>
            </a:r>
            <a:endParaRPr lang="fr-FR" sz="1400" dirty="0">
              <a:solidFill>
                <a:schemeClr val="accent1">
                  <a:lumMod val="50000"/>
                </a:schemeClr>
              </a:solidFill>
            </a:endParaRPr>
          </a:p>
        </p:txBody>
      </p:sp>
      <p:sp>
        <p:nvSpPr>
          <p:cNvPr id="29" name="ZoneTexte 28"/>
          <p:cNvSpPr txBox="1"/>
          <p:nvPr/>
        </p:nvSpPr>
        <p:spPr>
          <a:xfrm>
            <a:off x="8264073" y="1326921"/>
            <a:ext cx="3382621" cy="369332"/>
          </a:xfrm>
          <a:prstGeom prst="rect">
            <a:avLst/>
          </a:prstGeom>
          <a:noFill/>
        </p:spPr>
        <p:txBody>
          <a:bodyPr wrap="square" rtlCol="0">
            <a:spAutoFit/>
          </a:bodyPr>
          <a:lstStyle/>
          <a:p>
            <a:pPr algn="ctr"/>
            <a:r>
              <a:rPr lang="fr-FR" sz="1600" b="1" u="sng" dirty="0" smtClean="0">
                <a:solidFill>
                  <a:schemeClr val="accent1">
                    <a:lumMod val="50000"/>
                  </a:schemeClr>
                </a:solidFill>
              </a:rPr>
              <a:t>Gain moyen de reclassement :</a:t>
            </a:r>
            <a:r>
              <a:rPr lang="fr-FR" sz="1600" b="1" dirty="0" smtClean="0">
                <a:solidFill>
                  <a:schemeClr val="accent1">
                    <a:lumMod val="50000"/>
                  </a:schemeClr>
                </a:solidFill>
              </a:rPr>
              <a:t> </a:t>
            </a:r>
            <a:r>
              <a:rPr lang="fr-FR" b="1" dirty="0">
                <a:solidFill>
                  <a:srgbClr val="990033"/>
                </a:solidFill>
              </a:rPr>
              <a:t>8</a:t>
            </a:r>
            <a:r>
              <a:rPr lang="fr-FR" b="1" dirty="0" smtClean="0">
                <a:solidFill>
                  <a:srgbClr val="990033"/>
                </a:solidFill>
              </a:rPr>
              <a:t>,44</a:t>
            </a:r>
            <a:endParaRPr lang="fr-FR" b="1" dirty="0">
              <a:solidFill>
                <a:srgbClr val="990033"/>
              </a:solidFill>
            </a:endParaRPr>
          </a:p>
        </p:txBody>
      </p:sp>
      <p:sp>
        <p:nvSpPr>
          <p:cNvPr id="24" name="Rectangle 23"/>
          <p:cNvSpPr/>
          <p:nvPr/>
        </p:nvSpPr>
        <p:spPr>
          <a:xfrm>
            <a:off x="666750" y="988252"/>
            <a:ext cx="5235519"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Premier grade</a:t>
            </a:r>
            <a:endParaRPr lang="fr-FR" sz="1600" b="1" dirty="0"/>
          </a:p>
        </p:txBody>
      </p:sp>
      <p:sp>
        <p:nvSpPr>
          <p:cNvPr id="25" name="Rectangle 24"/>
          <p:cNvSpPr/>
          <p:nvPr/>
        </p:nvSpPr>
        <p:spPr>
          <a:xfrm>
            <a:off x="6517528" y="988252"/>
            <a:ext cx="5166551" cy="26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Deuxième grade</a:t>
            </a:r>
            <a:endParaRPr lang="fr-FR" sz="1600" b="1" dirty="0"/>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pic>
        <p:nvPicPr>
          <p:cNvPr id="30" name="Image 29"/>
          <p:cNvPicPr>
            <a:picLocks noChangeAspect="1"/>
          </p:cNvPicPr>
          <p:nvPr/>
        </p:nvPicPr>
        <p:blipFill>
          <a:blip r:embed="rId4"/>
          <a:stretch>
            <a:fillRect/>
          </a:stretch>
        </p:blipFill>
        <p:spPr>
          <a:xfrm>
            <a:off x="5819664" y="938589"/>
            <a:ext cx="561113" cy="2289340"/>
          </a:xfrm>
          <a:prstGeom prst="rect">
            <a:avLst/>
          </a:prstGeom>
        </p:spPr>
      </p:pic>
      <p:sp>
        <p:nvSpPr>
          <p:cNvPr id="2" name="Rectangle 1"/>
          <p:cNvSpPr/>
          <p:nvPr/>
        </p:nvSpPr>
        <p:spPr>
          <a:xfrm>
            <a:off x="496956" y="6356350"/>
            <a:ext cx="3737177" cy="276999"/>
          </a:xfrm>
          <a:prstGeom prst="rect">
            <a:avLst/>
          </a:prstGeom>
        </p:spPr>
        <p:txBody>
          <a:bodyPr wrap="none">
            <a:spAutoFit/>
          </a:bodyPr>
          <a:lstStyle/>
          <a:p>
            <a:r>
              <a:rPr lang="fr-FR" sz="1200" dirty="0" smtClean="0"/>
              <a:t>A noter : la prime AS (10</a:t>
            </a:r>
            <a:r>
              <a:rPr lang="fr-FR" sz="1200" dirty="0"/>
              <a:t>%  du </a:t>
            </a:r>
            <a:r>
              <a:rPr lang="fr-FR" sz="1200" dirty="0" smtClean="0"/>
              <a:t>traitement) est </a:t>
            </a:r>
            <a:r>
              <a:rPr lang="fr-FR" sz="1200" dirty="0"/>
              <a:t>conservée</a:t>
            </a:r>
          </a:p>
        </p:txBody>
      </p:sp>
      <p:pic>
        <p:nvPicPr>
          <p:cNvPr id="11" name="Image 10"/>
          <p:cNvPicPr>
            <a:picLocks noChangeAspect="1"/>
          </p:cNvPicPr>
          <p:nvPr/>
        </p:nvPicPr>
        <p:blipFill>
          <a:blip r:embed="rId5"/>
          <a:stretch>
            <a:fillRect/>
          </a:stretch>
        </p:blipFill>
        <p:spPr>
          <a:xfrm>
            <a:off x="6436653" y="3060363"/>
            <a:ext cx="5549879" cy="3133692"/>
          </a:xfrm>
          <a:prstGeom prst="rect">
            <a:avLst/>
          </a:prstGeom>
        </p:spPr>
      </p:pic>
      <p:pic>
        <p:nvPicPr>
          <p:cNvPr id="20" name="Image 19"/>
          <p:cNvPicPr>
            <a:picLocks noChangeAspect="1"/>
          </p:cNvPicPr>
          <p:nvPr/>
        </p:nvPicPr>
        <p:blipFill>
          <a:blip r:embed="rId6"/>
          <a:stretch>
            <a:fillRect/>
          </a:stretch>
        </p:blipFill>
        <p:spPr>
          <a:xfrm>
            <a:off x="509291" y="3581795"/>
            <a:ext cx="5503200" cy="2522569"/>
          </a:xfrm>
          <a:prstGeom prst="rect">
            <a:avLst/>
          </a:prstGeom>
        </p:spPr>
      </p:pic>
      <p:pic>
        <p:nvPicPr>
          <p:cNvPr id="5" name="Image 4"/>
          <p:cNvPicPr>
            <a:picLocks noChangeAspect="1"/>
          </p:cNvPicPr>
          <p:nvPr/>
        </p:nvPicPr>
        <p:blipFill>
          <a:blip r:embed="rId7"/>
          <a:stretch>
            <a:fillRect/>
          </a:stretch>
        </p:blipFill>
        <p:spPr>
          <a:xfrm>
            <a:off x="511250" y="1326921"/>
            <a:ext cx="1651746" cy="2485411"/>
          </a:xfrm>
          <a:prstGeom prst="rect">
            <a:avLst/>
          </a:prstGeom>
        </p:spPr>
      </p:pic>
      <p:pic>
        <p:nvPicPr>
          <p:cNvPr id="8" name="Image 7"/>
          <p:cNvPicPr>
            <a:picLocks noChangeAspect="1"/>
          </p:cNvPicPr>
          <p:nvPr/>
        </p:nvPicPr>
        <p:blipFill>
          <a:blip r:embed="rId8"/>
          <a:stretch>
            <a:fillRect/>
          </a:stretch>
        </p:blipFill>
        <p:spPr>
          <a:xfrm>
            <a:off x="6532768" y="1348452"/>
            <a:ext cx="1576802" cy="2384077"/>
          </a:xfrm>
          <a:prstGeom prst="rect">
            <a:avLst/>
          </a:prstGeom>
        </p:spPr>
      </p:pic>
    </p:spTree>
    <p:extLst>
      <p:ext uri="{BB962C8B-B14F-4D97-AF65-F5344CB8AC3E}">
        <p14:creationId xmlns:p14="http://schemas.microsoft.com/office/powerpoint/2010/main" val="722742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F2A631C5-1AFD-4D02-A65D-414DB5FBDF50}" type="slidenum">
              <a:rPr lang="fr-FR" smtClean="0"/>
              <a:t>9</a:t>
            </a:fld>
            <a:endParaRPr lang="fr-F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56" y="166769"/>
            <a:ext cx="922471" cy="718260"/>
          </a:xfrm>
          <a:prstGeom prst="rect">
            <a:avLst/>
          </a:prstGeom>
          <a:ln w="12700">
            <a:miter lim="400000"/>
          </a:ln>
        </p:spPr>
      </p:pic>
      <p:cxnSp>
        <p:nvCxnSpPr>
          <p:cNvPr id="17" name="Connecteur droit 16"/>
          <p:cNvCxnSpPr/>
          <p:nvPr/>
        </p:nvCxnSpPr>
        <p:spPr>
          <a:xfrm>
            <a:off x="496956" y="885029"/>
            <a:ext cx="11206530" cy="0"/>
          </a:xfrm>
          <a:prstGeom prst="line">
            <a:avLst/>
          </a:prstGeom>
          <a:ln w="22225">
            <a:solidFill>
              <a:srgbClr val="0A0091"/>
            </a:solidFill>
          </a:ln>
        </p:spPr>
        <p:style>
          <a:lnRef idx="1">
            <a:schemeClr val="accent1"/>
          </a:lnRef>
          <a:fillRef idx="0">
            <a:schemeClr val="accent1"/>
          </a:fillRef>
          <a:effectRef idx="0">
            <a:schemeClr val="accent1"/>
          </a:effectRef>
          <a:fontRef idx="minor">
            <a:schemeClr val="tx1"/>
          </a:fontRef>
        </p:style>
      </p:cxnSp>
      <p:sp>
        <p:nvSpPr>
          <p:cNvPr id="18" name="Titre 1"/>
          <p:cNvSpPr>
            <a:spLocks noGrp="1"/>
          </p:cNvSpPr>
          <p:nvPr>
            <p:ph type="title"/>
          </p:nvPr>
        </p:nvSpPr>
        <p:spPr>
          <a:xfrm>
            <a:off x="1343027" y="234694"/>
            <a:ext cx="10515600" cy="499197"/>
          </a:xfrm>
        </p:spPr>
        <p:txBody>
          <a:bodyPr vert="horz" lIns="91440" tIns="45720" rIns="91440" bIns="45720" rtlCol="0" anchor="ctr">
            <a:noAutofit/>
          </a:bodyPr>
          <a:lstStyle/>
          <a:p>
            <a:r>
              <a:rPr lang="fr-FR" sz="2800" b="1" dirty="0">
                <a:solidFill>
                  <a:srgbClr val="0A0091"/>
                </a:solidFill>
                <a:latin typeface="Marianne" panose="02000000000000000000"/>
              </a:rPr>
              <a:t>Revalorisations salariales des </a:t>
            </a:r>
            <a:r>
              <a:rPr lang="fr-FR" sz="2800" b="1" dirty="0" smtClean="0">
                <a:solidFill>
                  <a:srgbClr val="0A0091"/>
                </a:solidFill>
                <a:latin typeface="Marianne" panose="02000000000000000000"/>
              </a:rPr>
              <a:t>catégories C de la FPH : détail de la nouvelle grille – C1</a:t>
            </a:r>
            <a:endParaRPr lang="fr-FR" sz="2800" b="1" dirty="0">
              <a:solidFill>
                <a:srgbClr val="0A0091"/>
              </a:solidFill>
              <a:latin typeface="Marianne" panose="02000000000000000000"/>
            </a:endParaRPr>
          </a:p>
        </p:txBody>
      </p:sp>
      <p:cxnSp>
        <p:nvCxnSpPr>
          <p:cNvPr id="19" name="Connecteur droit 18">
            <a:extLst>
              <a:ext uri="{FF2B5EF4-FFF2-40B4-BE49-F238E27FC236}">
                <a16:creationId xmlns:a16="http://schemas.microsoft.com/office/drawing/2014/main" id="{8F6B6B6C-34D6-194A-8A76-014D41041F58}"/>
              </a:ext>
            </a:extLst>
          </p:cNvPr>
          <p:cNvCxnSpPr>
            <a:cxnSpLocks/>
          </p:cNvCxnSpPr>
          <p:nvPr/>
        </p:nvCxnSpPr>
        <p:spPr>
          <a:xfrm>
            <a:off x="496956" y="6303715"/>
            <a:ext cx="11206530" cy="0"/>
          </a:xfrm>
          <a:prstGeom prst="line">
            <a:avLst/>
          </a:prstGeom>
          <a:ln w="28575">
            <a:solidFill>
              <a:srgbClr val="0A009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58191" y="5134429"/>
            <a:ext cx="10490088" cy="523220"/>
          </a:xfrm>
          <a:prstGeom prst="rect">
            <a:avLst/>
          </a:prstGeom>
        </p:spPr>
        <p:txBody>
          <a:bodyPr wrap="square">
            <a:spAutoFit/>
          </a:bodyPr>
          <a:lstStyle/>
          <a:p>
            <a:pPr algn="ctr"/>
            <a:r>
              <a:rPr lang="fr-FR" sz="1400" dirty="0" smtClean="0">
                <a:solidFill>
                  <a:schemeClr val="accent1">
                    <a:lumMod val="50000"/>
                  </a:schemeClr>
                </a:solidFill>
              </a:rPr>
              <a:t>Cas-type : </a:t>
            </a:r>
            <a:r>
              <a:rPr lang="fr-FR" sz="1400" dirty="0">
                <a:solidFill>
                  <a:schemeClr val="accent1">
                    <a:lumMod val="50000"/>
                  </a:schemeClr>
                </a:solidFill>
              </a:rPr>
              <a:t>un </a:t>
            </a:r>
            <a:r>
              <a:rPr lang="fr-FR" sz="1400" dirty="0" smtClean="0">
                <a:solidFill>
                  <a:schemeClr val="accent1">
                    <a:lumMod val="50000"/>
                  </a:schemeClr>
                </a:solidFill>
              </a:rPr>
              <a:t>ASHQ </a:t>
            </a:r>
            <a:r>
              <a:rPr lang="fr-FR" sz="1400" dirty="0">
                <a:solidFill>
                  <a:schemeClr val="accent1">
                    <a:lumMod val="50000"/>
                  </a:schemeClr>
                </a:solidFill>
              </a:rPr>
              <a:t>à l’échelon 4 </a:t>
            </a:r>
            <a:r>
              <a:rPr lang="fr-FR" sz="1400" dirty="0" smtClean="0">
                <a:solidFill>
                  <a:schemeClr val="accent1">
                    <a:lumMod val="50000"/>
                  </a:schemeClr>
                </a:solidFill>
              </a:rPr>
              <a:t>de la grille C1 au 1</a:t>
            </a:r>
            <a:r>
              <a:rPr lang="fr-FR" sz="1400" baseline="30000" dirty="0" smtClean="0">
                <a:solidFill>
                  <a:schemeClr val="accent1">
                    <a:lumMod val="50000"/>
                  </a:schemeClr>
                </a:solidFill>
              </a:rPr>
              <a:t>er</a:t>
            </a:r>
            <a:r>
              <a:rPr lang="fr-FR" sz="1400" dirty="0" smtClean="0">
                <a:solidFill>
                  <a:schemeClr val="accent1">
                    <a:lumMod val="50000"/>
                  </a:schemeClr>
                </a:solidFill>
              </a:rPr>
              <a:t> janvier 2021, passe à l’échelon 3 de la grille C1 au 1</a:t>
            </a:r>
            <a:r>
              <a:rPr lang="fr-FR" sz="1400" baseline="30000" dirty="0" smtClean="0">
                <a:solidFill>
                  <a:schemeClr val="accent1">
                    <a:lumMod val="50000"/>
                  </a:schemeClr>
                </a:solidFill>
              </a:rPr>
              <a:t>er</a:t>
            </a:r>
            <a:r>
              <a:rPr lang="fr-FR" sz="1400" dirty="0" smtClean="0">
                <a:solidFill>
                  <a:schemeClr val="accent1">
                    <a:lumMod val="50000"/>
                  </a:schemeClr>
                </a:solidFill>
              </a:rPr>
              <a:t> janvier 2022, mais </a:t>
            </a:r>
            <a:r>
              <a:rPr lang="fr-FR" sz="1400" dirty="0">
                <a:solidFill>
                  <a:schemeClr val="accent1">
                    <a:lumMod val="50000"/>
                  </a:schemeClr>
                </a:solidFill>
              </a:rPr>
              <a:t>bénéficie d’un </a:t>
            </a:r>
            <a:r>
              <a:rPr lang="fr-FR" sz="1400" b="1" dirty="0">
                <a:solidFill>
                  <a:srgbClr val="990033"/>
                </a:solidFill>
              </a:rPr>
              <a:t>indice majoré de </a:t>
            </a:r>
            <a:r>
              <a:rPr lang="fr-FR" sz="1400" b="1" dirty="0" smtClean="0">
                <a:solidFill>
                  <a:srgbClr val="990033"/>
                </a:solidFill>
              </a:rPr>
              <a:t>342 </a:t>
            </a:r>
            <a:r>
              <a:rPr lang="fr-FR" sz="1400" dirty="0">
                <a:solidFill>
                  <a:schemeClr val="accent1">
                    <a:lumMod val="50000"/>
                  </a:schemeClr>
                </a:solidFill>
              </a:rPr>
              <a:t>(soit </a:t>
            </a:r>
            <a:r>
              <a:rPr lang="fr-FR" sz="1400" b="1" dirty="0" smtClean="0">
                <a:solidFill>
                  <a:schemeClr val="accent1">
                    <a:lumMod val="50000"/>
                  </a:schemeClr>
                </a:solidFill>
              </a:rPr>
              <a:t>1 603 </a:t>
            </a:r>
            <a:r>
              <a:rPr lang="fr-FR" sz="1400" dirty="0" smtClean="0">
                <a:solidFill>
                  <a:schemeClr val="accent1">
                    <a:lumMod val="50000"/>
                  </a:schemeClr>
                </a:solidFill>
              </a:rPr>
              <a:t>euros </a:t>
            </a:r>
            <a:r>
              <a:rPr lang="fr-FR" sz="1400" dirty="0">
                <a:solidFill>
                  <a:schemeClr val="accent1">
                    <a:lumMod val="50000"/>
                  </a:schemeClr>
                </a:solidFill>
              </a:rPr>
              <a:t>mensuels brut) au lieu de </a:t>
            </a:r>
            <a:r>
              <a:rPr lang="fr-FR" sz="1400" b="1" dirty="0" smtClean="0">
                <a:solidFill>
                  <a:schemeClr val="accent1">
                    <a:lumMod val="50000"/>
                  </a:schemeClr>
                </a:solidFill>
              </a:rPr>
              <a:t>335</a:t>
            </a:r>
            <a:r>
              <a:rPr lang="fr-FR" sz="1400" dirty="0" smtClean="0">
                <a:solidFill>
                  <a:schemeClr val="accent1">
                    <a:lumMod val="50000"/>
                  </a:schemeClr>
                </a:solidFill>
              </a:rPr>
              <a:t> (1 570 euros </a:t>
            </a:r>
            <a:r>
              <a:rPr lang="fr-FR" sz="1400" dirty="0">
                <a:solidFill>
                  <a:schemeClr val="accent1">
                    <a:lumMod val="50000"/>
                  </a:schemeClr>
                </a:solidFill>
              </a:rPr>
              <a:t>mensuels brut</a:t>
            </a:r>
            <a:r>
              <a:rPr lang="fr-FR" sz="1400" dirty="0" smtClean="0">
                <a:solidFill>
                  <a:schemeClr val="accent1">
                    <a:lumMod val="50000"/>
                  </a:schemeClr>
                </a:solidFill>
              </a:rPr>
              <a:t>), soit </a:t>
            </a:r>
            <a:r>
              <a:rPr lang="fr-FR" sz="1400" b="1" dirty="0" smtClean="0">
                <a:solidFill>
                  <a:srgbClr val="990033"/>
                </a:solidFill>
              </a:rPr>
              <a:t>un gain de 7 points</a:t>
            </a:r>
            <a:r>
              <a:rPr lang="fr-FR" sz="1400" dirty="0" smtClean="0">
                <a:solidFill>
                  <a:schemeClr val="accent1">
                    <a:lumMod val="50000"/>
                  </a:schemeClr>
                </a:solidFill>
              </a:rPr>
              <a:t>.</a:t>
            </a:r>
            <a:endParaRPr lang="fr-FR" sz="1400" dirty="0">
              <a:solidFill>
                <a:schemeClr val="accent1">
                  <a:lumMod val="50000"/>
                </a:schemeClr>
              </a:solidFill>
            </a:endParaRPr>
          </a:p>
        </p:txBody>
      </p:sp>
      <p:pic>
        <p:nvPicPr>
          <p:cNvPr id="10" name="Image 9"/>
          <p:cNvPicPr>
            <a:picLocks noChangeAspect="1"/>
          </p:cNvPicPr>
          <p:nvPr/>
        </p:nvPicPr>
        <p:blipFill>
          <a:blip r:embed="rId4"/>
          <a:stretch>
            <a:fillRect/>
          </a:stretch>
        </p:blipFill>
        <p:spPr>
          <a:xfrm>
            <a:off x="1154988" y="1199820"/>
            <a:ext cx="9629775" cy="3590925"/>
          </a:xfrm>
          <a:prstGeom prst="rect">
            <a:avLst/>
          </a:prstGeom>
        </p:spPr>
      </p:pic>
    </p:spTree>
    <p:extLst>
      <p:ext uri="{BB962C8B-B14F-4D97-AF65-F5344CB8AC3E}">
        <p14:creationId xmlns:p14="http://schemas.microsoft.com/office/powerpoint/2010/main" val="1678896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10721</TotalTime>
  <Words>3893</Words>
  <Application>Microsoft Office PowerPoint</Application>
  <PresentationFormat>Grand écran</PresentationFormat>
  <Paragraphs>385</Paragraphs>
  <Slides>36</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36</vt:i4>
      </vt:variant>
    </vt:vector>
  </HeadingPairs>
  <TitlesOfParts>
    <vt:vector size="44" baseType="lpstr">
      <vt:lpstr>Arial</vt:lpstr>
      <vt:lpstr>Arial Narrow</vt:lpstr>
      <vt:lpstr>Calibri</vt:lpstr>
      <vt:lpstr>Calibri Light</vt:lpstr>
      <vt:lpstr>Marianne</vt:lpstr>
      <vt:lpstr>Times New Roman</vt:lpstr>
      <vt:lpstr>Wingdings</vt:lpstr>
      <vt:lpstr>Thème Office</vt:lpstr>
      <vt:lpstr>Présentation PowerPoint</vt:lpstr>
      <vt:lpstr>Réalisations du Ségur RH pour les personnels non médicaux </vt:lpstr>
      <vt:lpstr>Présentation PowerPoint</vt:lpstr>
      <vt:lpstr>Présentation PowerPoint</vt:lpstr>
      <vt:lpstr>Calcul du gain moyen de reclassement</vt:lpstr>
      <vt:lpstr>Revalorisations salariales des aides-soignants : cas-types</vt:lpstr>
      <vt:lpstr>Focus aides-soignants / auxiliaires de puériculture</vt:lpstr>
      <vt:lpstr>Revalorisations salariales des aides-soignants : détail de la nouvelle grille</vt:lpstr>
      <vt:lpstr>Revalorisations salariales des catégories C de la FPH : détail de la nouvelle grille – C1</vt:lpstr>
      <vt:lpstr>Revalorisations salariales des catégories C de la FPH : détail de la nouvelle grille – C2</vt:lpstr>
      <vt:lpstr>Revalorisations salariales des catégories C de la FPH : détail de la nouvelle grille – C3</vt:lpstr>
      <vt:lpstr>Revalorisations salariales des infirmiers en soins généraux : cas-types</vt:lpstr>
      <vt:lpstr>Focus infirmiers en soins généraux</vt:lpstr>
      <vt:lpstr>Focus manipulateur d‘électroradiologie médicale</vt:lpstr>
      <vt:lpstr>Revalorisations salariales des ISG, MERM et rééducateurs : détail de la nouvelle grille</vt:lpstr>
      <vt:lpstr>Focus psychomotriciens</vt:lpstr>
      <vt:lpstr>Revalorisations salariales des psychomotriciens : détail de la nouvelle grille</vt:lpstr>
      <vt:lpstr>Focus professions médicotechniques (techniciens de laboratoire, diététiciens, préparateurs en pharmacie)</vt:lpstr>
      <vt:lpstr>Revalorisations salariales des professions médicotechniques : détail de la nouvelle grille</vt:lpstr>
      <vt:lpstr>Revalorisations salariales des infirmiers spécialisés : cas-types</vt:lpstr>
      <vt:lpstr>Focus infirmiers de bloc opératoire</vt:lpstr>
      <vt:lpstr>Focus puériculteurs</vt:lpstr>
      <vt:lpstr>Revalorisations salariales des IBODE et puériculteurs : détail de la nouvelle grille</vt:lpstr>
      <vt:lpstr>Focus infirmiers anesthésistes</vt:lpstr>
      <vt:lpstr>Revalorisations salariales des IADE : détail de la nouvelle grille</vt:lpstr>
      <vt:lpstr>Focus infirmiers en pratique avancée</vt:lpstr>
      <vt:lpstr>Revalorisations salariales des IPA : détail de la nouvelle grille</vt:lpstr>
      <vt:lpstr>Revalorisations salariales des masseurs-kinésithérapeutes</vt:lpstr>
      <vt:lpstr>Focus masseurs-kinésithérapeutes</vt:lpstr>
      <vt:lpstr>Revalorisations salariales des MK et orthophonistes : détail de la nouvelle grille</vt:lpstr>
      <vt:lpstr>Revalorisations salariales des cadres de santé</vt:lpstr>
      <vt:lpstr>Focus cadres de santé</vt:lpstr>
      <vt:lpstr>Revalorisations salariales des cadres de santé : détail de la nouvelle grille</vt:lpstr>
      <vt:lpstr>Revalorisation des corps équivalents mis en extinction</vt:lpstr>
      <vt:lpstr>Règles de reclassement et conservation d’ancienneté</vt:lpstr>
      <vt:lpstr>Cas particuliers : études promotionnelles, détachement, PPR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Ludovic Pereira</dc:creator>
  <cp:lastModifiedBy>GILQUIN, Hélène (DGOS/SOUS-DIR DES RESS HUMAINES SYSTEME SANTE/RH)</cp:lastModifiedBy>
  <cp:revision>912</cp:revision>
  <cp:lastPrinted>2020-09-09T09:46:22Z</cp:lastPrinted>
  <dcterms:created xsi:type="dcterms:W3CDTF">2020-03-21T10:38:12Z</dcterms:created>
  <dcterms:modified xsi:type="dcterms:W3CDTF">2021-12-07T13:39:48Z</dcterms:modified>
</cp:coreProperties>
</file>